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57" r:id="rId3"/>
    <p:sldId id="258" r:id="rId4"/>
    <p:sldId id="259" r:id="rId5"/>
    <p:sldId id="260" r:id="rId6"/>
    <p:sldId id="261" r:id="rId7"/>
    <p:sldId id="343" r:id="rId8"/>
    <p:sldId id="303" r:id="rId9"/>
    <p:sldId id="314" r:id="rId10"/>
    <p:sldId id="313" r:id="rId11"/>
    <p:sldId id="330" r:id="rId12"/>
    <p:sldId id="306" r:id="rId13"/>
    <p:sldId id="307" r:id="rId14"/>
    <p:sldId id="308" r:id="rId15"/>
    <p:sldId id="309" r:id="rId16"/>
    <p:sldId id="344" r:id="rId17"/>
    <p:sldId id="315" r:id="rId18"/>
    <p:sldId id="346" r:id="rId19"/>
    <p:sldId id="347" r:id="rId20"/>
    <p:sldId id="316" r:id="rId21"/>
    <p:sldId id="311" r:id="rId22"/>
    <p:sldId id="360" r:id="rId23"/>
    <p:sldId id="364" r:id="rId24"/>
    <p:sldId id="366" r:id="rId25"/>
    <p:sldId id="367" r:id="rId26"/>
    <p:sldId id="368" r:id="rId27"/>
    <p:sldId id="350" r:id="rId28"/>
    <p:sldId id="351" r:id="rId29"/>
    <p:sldId id="370" r:id="rId30"/>
    <p:sldId id="353" r:id="rId31"/>
    <p:sldId id="354" r:id="rId32"/>
    <p:sldId id="355" r:id="rId33"/>
    <p:sldId id="356" r:id="rId34"/>
    <p:sldId id="369" r:id="rId35"/>
    <p:sldId id="357" r:id="rId36"/>
    <p:sldId id="262" r:id="rId37"/>
    <p:sldId id="263" r:id="rId38"/>
    <p:sldId id="326" r:id="rId39"/>
    <p:sldId id="264" r:id="rId40"/>
    <p:sldId id="349" r:id="rId41"/>
    <p:sldId id="265" r:id="rId42"/>
    <p:sldId id="266" r:id="rId43"/>
    <p:sldId id="267" r:id="rId44"/>
    <p:sldId id="268" r:id="rId45"/>
    <p:sldId id="269" r:id="rId46"/>
    <p:sldId id="271" r:id="rId47"/>
    <p:sldId id="272" r:id="rId48"/>
    <p:sldId id="273" r:id="rId49"/>
    <p:sldId id="274" r:id="rId50"/>
    <p:sldId id="275" r:id="rId51"/>
    <p:sldId id="359" r:id="rId52"/>
    <p:sldId id="371" r:id="rId53"/>
  </p:sldIdLst>
  <p:sldSz cx="9144000" cy="6858000" type="screen4x3"/>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Αντωνία" initials="Α"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4614" autoAdjust="0"/>
  </p:normalViewPr>
  <p:slideViewPr>
    <p:cSldViewPr>
      <p:cViewPr varScale="1">
        <p:scale>
          <a:sx n="91" d="100"/>
          <a:sy n="91" d="100"/>
        </p:scale>
        <p:origin x="1152"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15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F9A1718F-DD3E-4613-BBEA-6441476FECC9}" type="datetimeFigureOut">
              <a:rPr lang="el-GR" smtClean="0"/>
              <a:pPr/>
              <a:t>28/8/2025</a:t>
            </a:fld>
            <a:endParaRPr lang="el-GR"/>
          </a:p>
        </p:txBody>
      </p:sp>
      <p:sp>
        <p:nvSpPr>
          <p:cNvPr id="4" name="3 - Θέση εικόνας διαφάνειας"/>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4CB1EBE9-49F5-4C64-9DDF-00B8C7946725}"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CB1EBE9-49F5-4C64-9DDF-00B8C7946725}" type="slidenum">
              <a:rPr lang="el-GR" smtClean="0"/>
              <a:pPr/>
              <a:t>9</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4CB1EBE9-49F5-4C64-9DDF-00B8C7946725}" type="slidenum">
              <a:rPr lang="el-GR" smtClean="0"/>
              <a:pPr/>
              <a:t>10</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1276BDD-0BD7-4955-9948-752CA14D423D}" type="datetimeFigureOut">
              <a:rPr lang="el-GR" smtClean="0"/>
              <a:pPr/>
              <a:t>28/8/2025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7B46E2D-F9F4-4C3C-9167-0F7F07F9F9A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276BDD-0BD7-4955-9948-752CA14D423D}" type="datetimeFigureOut">
              <a:rPr lang="el-GR" smtClean="0"/>
              <a:pPr/>
              <a:t>28/8/2025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B46E2D-F9F4-4C3C-9167-0F7F07F9F9A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jwatch.org/infectious-diseas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en.wikipedia.org/wiki/Discovery_and_development_of_neuraminidase_inhibitors"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s://www.galinos.gr/web/drugs/main/substances/baricitinib"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268761"/>
            <a:ext cx="7772400" cy="1440159"/>
          </a:xfrm>
        </p:spPr>
        <p:txBody>
          <a:bodyPr>
            <a:normAutofit/>
          </a:bodyPr>
          <a:lstStyle/>
          <a:p>
            <a:r>
              <a:rPr lang="el-GR" sz="6000" b="1" dirty="0" err="1">
                <a:solidFill>
                  <a:srgbClr val="7030A0"/>
                </a:solidFill>
              </a:rPr>
              <a:t>Αντι</a:t>
            </a:r>
            <a:r>
              <a:rPr lang="el-GR" sz="6000" b="1" dirty="0">
                <a:solidFill>
                  <a:srgbClr val="7030A0"/>
                </a:solidFill>
              </a:rPr>
              <a:t>-</a:t>
            </a:r>
            <a:r>
              <a:rPr lang="el-GR" sz="6000" b="1" dirty="0" err="1">
                <a:solidFill>
                  <a:srgbClr val="7030A0"/>
                </a:solidFill>
              </a:rPr>
              <a:t>ϊικά</a:t>
            </a:r>
            <a:r>
              <a:rPr lang="el-GR" sz="6000" b="1" dirty="0">
                <a:solidFill>
                  <a:srgbClr val="7030A0"/>
                </a:solidFill>
              </a:rPr>
              <a:t>  φάρμακα</a:t>
            </a:r>
          </a:p>
        </p:txBody>
      </p:sp>
      <p:sp>
        <p:nvSpPr>
          <p:cNvPr id="3" name="2 - Υπότιτλος"/>
          <p:cNvSpPr>
            <a:spLocks noGrp="1"/>
          </p:cNvSpPr>
          <p:nvPr>
            <p:ph type="subTitle" idx="1"/>
          </p:nvPr>
        </p:nvSpPr>
        <p:spPr>
          <a:xfrm>
            <a:off x="1371600" y="3068960"/>
            <a:ext cx="6400800" cy="2520279"/>
          </a:xfrm>
        </p:spPr>
        <p:txBody>
          <a:bodyPr/>
          <a:lstStyle/>
          <a:p>
            <a:r>
              <a:rPr lang="el-GR" b="1" dirty="0">
                <a:solidFill>
                  <a:srgbClr val="7030A0"/>
                </a:solidFill>
              </a:rPr>
              <a:t>Αντωνία </a:t>
            </a:r>
            <a:r>
              <a:rPr lang="el-GR" b="1" dirty="0" err="1">
                <a:solidFill>
                  <a:srgbClr val="7030A0"/>
                </a:solidFill>
              </a:rPr>
              <a:t>Κώτσιου</a:t>
            </a:r>
            <a:endParaRPr lang="el-GR" b="1" dirty="0">
              <a:solidFill>
                <a:srgbClr val="7030A0"/>
              </a:solidFill>
            </a:endParaRPr>
          </a:p>
          <a:p>
            <a:r>
              <a:rPr lang="el-GR" b="1" dirty="0">
                <a:solidFill>
                  <a:srgbClr val="7030A0"/>
                </a:solidFill>
              </a:rPr>
              <a:t>Επίκουρη Καθηγήτρια </a:t>
            </a:r>
          </a:p>
          <a:p>
            <a:r>
              <a:rPr lang="el-GR" b="1" dirty="0">
                <a:solidFill>
                  <a:srgbClr val="7030A0"/>
                </a:solidFill>
              </a:rPr>
              <a:t>Ιατρική Σχολή ΕΚΠΑ</a:t>
            </a:r>
          </a:p>
          <a:p>
            <a:r>
              <a:rPr lang="el-GR" b="1" dirty="0">
                <a:solidFill>
                  <a:srgbClr val="7030A0"/>
                </a:solidFill>
              </a:rPr>
              <a:t>202</a:t>
            </a:r>
            <a:r>
              <a:rPr lang="en-US" b="1">
                <a:solidFill>
                  <a:srgbClr val="7030A0"/>
                </a:solidFill>
              </a:rPr>
              <a:t>3</a:t>
            </a:r>
            <a:endParaRPr lang="el-GR" b="1" dirty="0">
              <a:solidFill>
                <a:srgbClr val="7030A0"/>
              </a:solidFill>
            </a:endParaRPr>
          </a:p>
          <a:p>
            <a:endParaRPr lang="el-GR" b="1" dirty="0">
              <a:solidFill>
                <a:srgbClr val="7030A0"/>
              </a:solidFill>
            </a:endParaRPr>
          </a:p>
          <a:p>
            <a:endParaRPr lang="el-GR" b="1" dirty="0">
              <a:solidFill>
                <a:srgbClr val="7030A0"/>
              </a:solidFill>
            </a:endParaRPr>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5373216"/>
            <a:ext cx="3528392" cy="1008112"/>
          </a:xfrm>
        </p:spPr>
        <p:txBody>
          <a:bodyPr>
            <a:normAutofit/>
          </a:bodyPr>
          <a:lstStyle/>
          <a:p>
            <a:r>
              <a:rPr lang="en-US" sz="3200" b="1" dirty="0">
                <a:solidFill>
                  <a:srgbClr val="C00000"/>
                </a:solidFill>
              </a:rPr>
              <a:t>Acyclovir</a:t>
            </a:r>
            <a:endParaRPr lang="el-GR" sz="3200" b="1" dirty="0">
              <a:solidFill>
                <a:srgbClr val="C00000"/>
              </a:solidFill>
            </a:endParaRPr>
          </a:p>
        </p:txBody>
      </p:sp>
      <p:sp>
        <p:nvSpPr>
          <p:cNvPr id="3" name="2 - Θέση περιεχομένου"/>
          <p:cNvSpPr>
            <a:spLocks noGrp="1"/>
          </p:cNvSpPr>
          <p:nvPr>
            <p:ph idx="1"/>
          </p:nvPr>
        </p:nvSpPr>
        <p:spPr>
          <a:xfrm>
            <a:off x="5580112" y="4725144"/>
            <a:ext cx="2808312" cy="792088"/>
          </a:xfrm>
        </p:spPr>
        <p:txBody>
          <a:bodyPr>
            <a:noAutofit/>
          </a:bodyPr>
          <a:lstStyle/>
          <a:p>
            <a:pPr>
              <a:buNone/>
            </a:pPr>
            <a:r>
              <a:rPr lang="en-US" dirty="0"/>
              <a:t>    </a:t>
            </a:r>
            <a:r>
              <a:rPr lang="en-US" b="1" dirty="0" err="1">
                <a:solidFill>
                  <a:srgbClr val="C00000"/>
                </a:solidFill>
              </a:rPr>
              <a:t>Valacyclovir</a:t>
            </a:r>
            <a:endParaRPr lang="el-GR" b="1" dirty="0">
              <a:solidFill>
                <a:srgbClr val="C00000"/>
              </a:solidFill>
            </a:endParaRPr>
          </a:p>
        </p:txBody>
      </p:sp>
      <p:sp>
        <p:nvSpPr>
          <p:cNvPr id="1026" name="AutoShape 2" descr="Acyclovir (Aciclovir) | Antiviral agent | MedChemExpres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030" name="Picture 6" descr="Acyclovir (Aciclovir) | Antiviral agent | MedChemExpress"/>
          <p:cNvPicPr>
            <a:picLocks noChangeAspect="1" noChangeArrowheads="1"/>
          </p:cNvPicPr>
          <p:nvPr/>
        </p:nvPicPr>
        <p:blipFill>
          <a:blip r:embed="rId3" cstate="print"/>
          <a:srcRect/>
          <a:stretch>
            <a:fillRect/>
          </a:stretch>
        </p:blipFill>
        <p:spPr bwMode="auto">
          <a:xfrm>
            <a:off x="683568" y="1340768"/>
            <a:ext cx="2952328" cy="3888432"/>
          </a:xfrm>
          <a:prstGeom prst="rect">
            <a:avLst/>
          </a:prstGeom>
          <a:noFill/>
        </p:spPr>
      </p:pic>
      <p:pic>
        <p:nvPicPr>
          <p:cNvPr id="1032" name="Picture 8" descr="Chemical structure of valacyclovir (A), Valacyclovir-D8 (B) | Download  Scientific Diagram"/>
          <p:cNvPicPr>
            <a:picLocks noChangeAspect="1" noChangeArrowheads="1"/>
          </p:cNvPicPr>
          <p:nvPr/>
        </p:nvPicPr>
        <p:blipFill>
          <a:blip r:embed="rId4" cstate="print"/>
          <a:srcRect/>
          <a:stretch>
            <a:fillRect/>
          </a:stretch>
        </p:blipFill>
        <p:spPr bwMode="auto">
          <a:xfrm>
            <a:off x="4139952" y="1340768"/>
            <a:ext cx="4464496" cy="273630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220072" y="5733256"/>
            <a:ext cx="3744416" cy="864096"/>
          </a:xfrm>
        </p:spPr>
        <p:txBody>
          <a:bodyPr>
            <a:normAutofit/>
          </a:bodyPr>
          <a:lstStyle/>
          <a:p>
            <a:r>
              <a:rPr lang="en-US" sz="900" dirty="0"/>
              <a:t> D F </a:t>
            </a:r>
            <a:r>
              <a:rPr lang="en-US" sz="900" dirty="0" err="1"/>
              <a:t>Kimberlin</a:t>
            </a:r>
            <a:r>
              <a:rPr lang="en-US" sz="900" dirty="0"/>
              <a:t>, S Weller, R J </a:t>
            </a:r>
            <a:r>
              <a:rPr lang="en-US" sz="900" dirty="0" err="1"/>
              <a:t>whitley</a:t>
            </a:r>
            <a:r>
              <a:rPr lang="en-US" sz="900" dirty="0"/>
              <a:t>, W </a:t>
            </a:r>
            <a:r>
              <a:rPr lang="en-US" sz="900" dirty="0" err="1"/>
              <a:t>W</a:t>
            </a:r>
            <a:r>
              <a:rPr lang="en-US" sz="900" dirty="0"/>
              <a:t> Andrews,  J C </a:t>
            </a:r>
            <a:r>
              <a:rPr lang="en-US" sz="900" dirty="0" err="1"/>
              <a:t>Hauth</a:t>
            </a:r>
            <a:r>
              <a:rPr lang="en-US" sz="900" dirty="0"/>
              <a:t>, F </a:t>
            </a:r>
            <a:r>
              <a:rPr lang="en-US" sz="900" dirty="0" err="1"/>
              <a:t>Lackemann</a:t>
            </a:r>
            <a:r>
              <a:rPr lang="en-US" sz="900" dirty="0"/>
              <a:t>, G     Miller. Pharmacokinetics of oral </a:t>
            </a:r>
            <a:r>
              <a:rPr lang="en-US" sz="900" dirty="0" err="1"/>
              <a:t>valacyclovir</a:t>
            </a:r>
            <a:r>
              <a:rPr lang="en-US" sz="900" dirty="0"/>
              <a:t>  and acyclovir in late pregnancy. Am  J  </a:t>
            </a:r>
            <a:r>
              <a:rPr lang="en-US" sz="900" dirty="0" err="1"/>
              <a:t>Obstet</a:t>
            </a:r>
            <a:r>
              <a:rPr lang="en-US" sz="900" dirty="0"/>
              <a:t> and </a:t>
            </a:r>
            <a:r>
              <a:rPr lang="en-US" sz="900" dirty="0" err="1"/>
              <a:t>Gynecol</a:t>
            </a:r>
            <a:r>
              <a:rPr lang="en-US" sz="900" dirty="0"/>
              <a:t>   1998 (179) ; 4 (846 -51)</a:t>
            </a:r>
            <a:endParaRPr lang="el-GR" sz="900" u="sng" dirty="0"/>
          </a:p>
        </p:txBody>
      </p:sp>
      <p:pic>
        <p:nvPicPr>
          <p:cNvPr id="1026" name="Picture 2" descr="Pharmacokinetics of oral valacyclovir and acyclovir in late pregnancy -  American Journal of Obstetrics &amp; Gynecology"/>
          <p:cNvPicPr>
            <a:picLocks noChangeAspect="1" noChangeArrowheads="1"/>
          </p:cNvPicPr>
          <p:nvPr/>
        </p:nvPicPr>
        <p:blipFill>
          <a:blip r:embed="rId2" cstate="print"/>
          <a:srcRect/>
          <a:stretch>
            <a:fillRect/>
          </a:stretch>
        </p:blipFill>
        <p:spPr bwMode="auto">
          <a:xfrm>
            <a:off x="107504" y="620688"/>
            <a:ext cx="8280920" cy="4824536"/>
          </a:xfrm>
          <a:prstGeom prst="rect">
            <a:avLst/>
          </a:prstGeom>
          <a:noFill/>
        </p:spPr>
      </p:pic>
      <p:sp>
        <p:nvSpPr>
          <p:cNvPr id="6" name="5 - TextBox"/>
          <p:cNvSpPr txBox="1"/>
          <p:nvPr/>
        </p:nvSpPr>
        <p:spPr>
          <a:xfrm>
            <a:off x="251520" y="5445224"/>
            <a:ext cx="4968552" cy="1384995"/>
          </a:xfrm>
          <a:prstGeom prst="rect">
            <a:avLst/>
          </a:prstGeom>
          <a:noFill/>
        </p:spPr>
        <p:txBody>
          <a:bodyPr wrap="square" rtlCol="0">
            <a:spAutoFit/>
          </a:bodyPr>
          <a:lstStyle/>
          <a:p>
            <a:r>
              <a:rPr lang="en-US" sz="2800" b="1" dirty="0">
                <a:solidFill>
                  <a:srgbClr val="C00000"/>
                </a:solidFill>
              </a:rPr>
              <a:t>AUC  : Area  Under the Curve  </a:t>
            </a:r>
          </a:p>
          <a:p>
            <a:r>
              <a:rPr lang="en-US" sz="2800" b="1" dirty="0">
                <a:solidFill>
                  <a:srgbClr val="C00000"/>
                </a:solidFill>
              </a:rPr>
              <a:t>   </a:t>
            </a:r>
            <a:r>
              <a:rPr lang="el-GR" sz="2800" b="1" dirty="0">
                <a:solidFill>
                  <a:srgbClr val="C00000"/>
                </a:solidFill>
              </a:rPr>
              <a:t>  </a:t>
            </a:r>
            <a:r>
              <a:rPr lang="en-US" sz="2800" b="1" dirty="0">
                <a:solidFill>
                  <a:srgbClr val="C00000"/>
                </a:solidFill>
              </a:rPr>
              <a:t> </a:t>
            </a:r>
            <a:r>
              <a:rPr lang="el-GR" sz="2800" b="1" dirty="0">
                <a:solidFill>
                  <a:srgbClr val="C00000"/>
                </a:solidFill>
              </a:rPr>
              <a:t>Βιοδιαθεσιμότητα  </a:t>
            </a:r>
            <a:endParaRPr lang="en-US" sz="2800" b="1" dirty="0">
              <a:solidFill>
                <a:srgbClr val="C00000"/>
              </a:solidFill>
            </a:endParaRPr>
          </a:p>
          <a:p>
            <a:r>
              <a:rPr lang="en-US" sz="2800" b="1" dirty="0">
                <a:solidFill>
                  <a:srgbClr val="C00000"/>
                </a:solidFill>
              </a:rPr>
              <a:t>Acyclovir</a:t>
            </a:r>
            <a:r>
              <a:rPr lang="el-GR" sz="2800" b="1" dirty="0">
                <a:solidFill>
                  <a:srgbClr val="C00000"/>
                </a:solidFill>
              </a:rPr>
              <a:t>   </a:t>
            </a:r>
            <a:r>
              <a:rPr lang="en-US" sz="2800" b="1" dirty="0">
                <a:solidFill>
                  <a:srgbClr val="C00000"/>
                </a:solidFill>
              </a:rPr>
              <a:t> - </a:t>
            </a:r>
            <a:r>
              <a:rPr lang="el-GR" sz="2800" b="1" dirty="0">
                <a:solidFill>
                  <a:srgbClr val="C00000"/>
                </a:solidFill>
              </a:rPr>
              <a:t>  </a:t>
            </a:r>
            <a:r>
              <a:rPr lang="en-US" sz="2800" b="1" dirty="0" err="1">
                <a:solidFill>
                  <a:srgbClr val="C00000"/>
                </a:solidFill>
              </a:rPr>
              <a:t>Valacyclovir</a:t>
            </a:r>
            <a:endParaRPr lang="el-GR" sz="2800" b="1" dirty="0">
              <a:solidFill>
                <a:srgbClr val="C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32656"/>
            <a:ext cx="8229600" cy="1440160"/>
          </a:xfrm>
        </p:spPr>
        <p:txBody>
          <a:bodyPr>
            <a:normAutofit fontScale="90000"/>
          </a:bodyPr>
          <a:lstStyle/>
          <a:p>
            <a:br>
              <a:rPr lang="el-GR" dirty="0"/>
            </a:br>
            <a:r>
              <a:rPr lang="en-US" sz="3100" b="1" dirty="0">
                <a:solidFill>
                  <a:srgbClr val="C00000"/>
                </a:solidFill>
              </a:rPr>
              <a:t>Famciclovir</a:t>
            </a:r>
            <a:r>
              <a:rPr lang="en-US" sz="3100" dirty="0">
                <a:solidFill>
                  <a:srgbClr val="C00000"/>
                </a:solidFill>
              </a:rPr>
              <a:t> </a:t>
            </a:r>
            <a:r>
              <a:rPr lang="en-US" sz="3100" b="1" dirty="0">
                <a:solidFill>
                  <a:srgbClr val="C00000"/>
                </a:solidFill>
              </a:rPr>
              <a:t>- Famciclovir 250 mg  tablets – </a:t>
            </a:r>
            <a:br>
              <a:rPr lang="en-US" sz="3100" b="1" dirty="0">
                <a:solidFill>
                  <a:srgbClr val="C00000"/>
                </a:solidFill>
              </a:rPr>
            </a:br>
            <a:r>
              <a:rPr lang="en-US" sz="3100" b="1" dirty="0">
                <a:solidFill>
                  <a:srgbClr val="C00000"/>
                </a:solidFill>
              </a:rPr>
              <a:t>Penciclovir-  tablets 125mg - genital HSV bid,500 mg bid  shingles (VZV)</a:t>
            </a:r>
            <a:br>
              <a:rPr lang="el-GR" b="1" dirty="0"/>
            </a:br>
            <a:endParaRPr lang="el-GR" b="1" dirty="0"/>
          </a:p>
        </p:txBody>
      </p:sp>
      <p:sp>
        <p:nvSpPr>
          <p:cNvPr id="3" name="2 - Θέση περιεχομένου"/>
          <p:cNvSpPr>
            <a:spLocks noGrp="1"/>
          </p:cNvSpPr>
          <p:nvPr>
            <p:ph idx="1"/>
          </p:nvPr>
        </p:nvSpPr>
        <p:spPr>
          <a:xfrm>
            <a:off x="457200" y="1988840"/>
            <a:ext cx="8229600" cy="4137323"/>
          </a:xfrm>
        </p:spPr>
        <p:txBody>
          <a:bodyPr>
            <a:normAutofit/>
          </a:bodyPr>
          <a:lstStyle/>
          <a:p>
            <a:pPr>
              <a:buNone/>
            </a:pPr>
            <a:r>
              <a:rPr lang="el-GR" dirty="0"/>
              <a:t>   </a:t>
            </a:r>
            <a:r>
              <a:rPr lang="en-US" dirty="0"/>
              <a:t> </a:t>
            </a:r>
            <a:r>
              <a:rPr lang="en-US" sz="2800" dirty="0" err="1"/>
              <a:t>famciclovir</a:t>
            </a:r>
            <a:r>
              <a:rPr lang="el-GR" sz="2800" dirty="0"/>
              <a:t> </a:t>
            </a:r>
            <a:r>
              <a:rPr lang="en-US" sz="2800" dirty="0"/>
              <a:t> </a:t>
            </a:r>
            <a:r>
              <a:rPr lang="el-GR" sz="2800" dirty="0"/>
              <a:t>ανάλογο  </a:t>
            </a:r>
            <a:r>
              <a:rPr lang="el-GR" sz="2800" dirty="0" err="1"/>
              <a:t>γουανοσίνης</a:t>
            </a:r>
            <a:r>
              <a:rPr lang="el-GR" sz="2800" dirty="0"/>
              <a:t> </a:t>
            </a:r>
            <a:endParaRPr lang="en-US" sz="2800" dirty="0"/>
          </a:p>
          <a:p>
            <a:pPr>
              <a:buNone/>
            </a:pPr>
            <a:r>
              <a:rPr lang="el-GR" sz="2800" dirty="0"/>
              <a:t>    </a:t>
            </a:r>
            <a:r>
              <a:rPr lang="en-US" sz="2800" dirty="0" err="1">
                <a:solidFill>
                  <a:srgbClr val="C00000"/>
                </a:solidFill>
              </a:rPr>
              <a:t>prodrug</a:t>
            </a:r>
            <a:r>
              <a:rPr lang="el-GR" sz="2800" dirty="0">
                <a:solidFill>
                  <a:srgbClr val="C00000"/>
                </a:solidFill>
              </a:rPr>
              <a:t>  προς δραστική </a:t>
            </a:r>
            <a:r>
              <a:rPr lang="en-US" sz="2800" dirty="0" err="1">
                <a:solidFill>
                  <a:srgbClr val="C00000"/>
                </a:solidFill>
              </a:rPr>
              <a:t>penciclovir</a:t>
            </a:r>
            <a:r>
              <a:rPr lang="el-GR" sz="2800" dirty="0">
                <a:solidFill>
                  <a:srgbClr val="C00000"/>
                </a:solidFill>
              </a:rPr>
              <a:t> </a:t>
            </a:r>
            <a:endParaRPr lang="en-US" sz="2800" dirty="0">
              <a:solidFill>
                <a:srgbClr val="C00000"/>
              </a:solidFill>
            </a:endParaRPr>
          </a:p>
          <a:p>
            <a:pPr>
              <a:buNone/>
            </a:pPr>
            <a:r>
              <a:rPr lang="en-US" sz="2800" dirty="0"/>
              <a:t>    </a:t>
            </a:r>
            <a:r>
              <a:rPr lang="el-GR" sz="2800" dirty="0"/>
              <a:t>θεραπεία  </a:t>
            </a:r>
            <a:r>
              <a:rPr lang="el-GR" sz="2800" dirty="0" err="1"/>
              <a:t>επιχείλιου</a:t>
            </a:r>
            <a:r>
              <a:rPr lang="el-GR" sz="2800" dirty="0"/>
              <a:t> έρπητα (</a:t>
            </a:r>
            <a:r>
              <a:rPr lang="el-GR" sz="2800" dirty="0" err="1"/>
              <a:t>herpes</a:t>
            </a:r>
            <a:r>
              <a:rPr lang="el-GR" sz="2800" dirty="0"/>
              <a:t> </a:t>
            </a:r>
            <a:r>
              <a:rPr lang="el-GR" sz="2800" dirty="0" err="1"/>
              <a:t>labialis</a:t>
            </a:r>
            <a:r>
              <a:rPr lang="el-GR" sz="2800" dirty="0"/>
              <a:t>)</a:t>
            </a:r>
            <a:r>
              <a:rPr lang="en-US" sz="2800" dirty="0"/>
              <a:t> </a:t>
            </a:r>
            <a:r>
              <a:rPr lang="en-US" sz="2800" dirty="0" err="1"/>
              <a:t>penciclovir</a:t>
            </a:r>
            <a:r>
              <a:rPr lang="en-US" sz="2800" dirty="0"/>
              <a:t> </a:t>
            </a:r>
            <a:r>
              <a:rPr lang="en-US" sz="2800" dirty="0" err="1"/>
              <a:t>Denavir</a:t>
            </a:r>
            <a:r>
              <a:rPr lang="en-US" sz="2800" dirty="0"/>
              <a:t> 1% cream</a:t>
            </a:r>
            <a:endParaRPr lang="el-GR" sz="2800" dirty="0"/>
          </a:p>
          <a:p>
            <a:pPr>
              <a:buNone/>
            </a:pPr>
            <a:r>
              <a:rPr lang="en-US" sz="2800" dirty="0">
                <a:solidFill>
                  <a:srgbClr val="C00000"/>
                </a:solidFill>
              </a:rPr>
              <a:t>    </a:t>
            </a:r>
            <a:r>
              <a:rPr lang="el-GR" sz="2800" dirty="0" err="1">
                <a:solidFill>
                  <a:srgbClr val="C00000"/>
                </a:solidFill>
              </a:rPr>
              <a:t>αντι</a:t>
            </a:r>
            <a:r>
              <a:rPr lang="el-GR" sz="2800" dirty="0">
                <a:solidFill>
                  <a:srgbClr val="C00000"/>
                </a:solidFill>
              </a:rPr>
              <a:t>-</a:t>
            </a:r>
            <a:r>
              <a:rPr lang="el-GR" sz="2800" dirty="0" err="1">
                <a:solidFill>
                  <a:srgbClr val="C00000"/>
                </a:solidFill>
              </a:rPr>
              <a:t>ιϊκό</a:t>
            </a:r>
            <a:r>
              <a:rPr lang="el-GR" sz="2800" dirty="0">
                <a:solidFill>
                  <a:srgbClr val="C00000"/>
                </a:solidFill>
              </a:rPr>
              <a:t>  φάσμα  </a:t>
            </a:r>
            <a:r>
              <a:rPr lang="el-GR" sz="2800" dirty="0" err="1">
                <a:solidFill>
                  <a:srgbClr val="C00000"/>
                </a:solidFill>
              </a:rPr>
              <a:t>γανκυκλοβίρης</a:t>
            </a:r>
            <a:endParaRPr lang="en-US" sz="2800" dirty="0">
              <a:solidFill>
                <a:srgbClr val="C00000"/>
              </a:solidFill>
            </a:endParaRPr>
          </a:p>
          <a:p>
            <a:pPr>
              <a:buNone/>
            </a:pPr>
            <a:r>
              <a:rPr lang="en-US" sz="2800" dirty="0">
                <a:solidFill>
                  <a:srgbClr val="C00000"/>
                </a:solidFill>
              </a:rPr>
              <a:t>    oral </a:t>
            </a:r>
            <a:r>
              <a:rPr lang="el-GR" sz="2800" dirty="0">
                <a:solidFill>
                  <a:srgbClr val="C00000"/>
                </a:solidFill>
              </a:rPr>
              <a:t> θεραπεία  οξέος </a:t>
            </a:r>
            <a:r>
              <a:rPr lang="en-US" sz="2800" dirty="0">
                <a:solidFill>
                  <a:srgbClr val="C00000"/>
                </a:solidFill>
              </a:rPr>
              <a:t> </a:t>
            </a:r>
            <a:r>
              <a:rPr lang="el-GR" sz="2800" dirty="0">
                <a:solidFill>
                  <a:srgbClr val="C00000"/>
                </a:solidFill>
              </a:rPr>
              <a:t>έρπητα ζωστήρα</a:t>
            </a:r>
            <a:r>
              <a:rPr lang="en-US" sz="2800" dirty="0">
                <a:solidFill>
                  <a:srgbClr val="C00000"/>
                </a:solidFill>
              </a:rPr>
              <a:t> </a:t>
            </a:r>
          </a:p>
          <a:p>
            <a:pPr>
              <a:buNone/>
            </a:pPr>
            <a:r>
              <a:rPr lang="en-US" sz="2800" dirty="0"/>
              <a:t>    </a:t>
            </a:r>
            <a:r>
              <a:rPr lang="el-GR" sz="2800" dirty="0"/>
              <a:t>ανεπιθύμητες ενέργειες </a:t>
            </a:r>
            <a:r>
              <a:rPr lang="en-US" sz="2800" dirty="0"/>
              <a:t>:</a:t>
            </a:r>
            <a:r>
              <a:rPr lang="el-GR" sz="2800" dirty="0"/>
              <a:t> κεφαλαλγίες και ναυτία</a:t>
            </a:r>
            <a:endParaRPr lang="en-US" sz="2800" dirty="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3200" b="1" dirty="0">
                <a:solidFill>
                  <a:srgbClr val="C00000"/>
                </a:solidFill>
              </a:rPr>
              <a:t>Ganciclovir  - 500 mg </a:t>
            </a:r>
            <a:r>
              <a:rPr lang="en-US" sz="2400" b="1" dirty="0">
                <a:solidFill>
                  <a:srgbClr val="C00000"/>
                </a:solidFill>
              </a:rPr>
              <a:t>powder  concentrate</a:t>
            </a:r>
            <a:r>
              <a:rPr lang="el-GR" sz="2400" b="1" dirty="0">
                <a:solidFill>
                  <a:srgbClr val="C00000"/>
                </a:solidFill>
              </a:rPr>
              <a:t> </a:t>
            </a:r>
            <a:r>
              <a:rPr lang="en-US" sz="2400" b="1" dirty="0">
                <a:solidFill>
                  <a:srgbClr val="C00000"/>
                </a:solidFill>
              </a:rPr>
              <a:t>for</a:t>
            </a:r>
            <a:br>
              <a:rPr lang="el-GR" sz="2400" b="1" dirty="0">
                <a:solidFill>
                  <a:srgbClr val="C00000"/>
                </a:solidFill>
              </a:rPr>
            </a:br>
            <a:r>
              <a:rPr lang="en-US" sz="2400" b="1" dirty="0">
                <a:solidFill>
                  <a:srgbClr val="C00000"/>
                </a:solidFill>
              </a:rPr>
              <a:t> solution for infusion +10 mL of water for injection</a:t>
            </a:r>
            <a:br>
              <a:rPr lang="el-GR" sz="2400" b="1" dirty="0">
                <a:solidFill>
                  <a:srgbClr val="C00000"/>
                </a:solidFill>
              </a:rPr>
            </a:br>
            <a:r>
              <a:rPr lang="en-US" sz="2400" b="1" dirty="0">
                <a:solidFill>
                  <a:srgbClr val="C00000"/>
                </a:solidFill>
              </a:rPr>
              <a:t> each mL provides 50 mg of ganciclovir</a:t>
            </a:r>
            <a:endParaRPr lang="el-GR" sz="2400" b="1" dirty="0">
              <a:solidFill>
                <a:srgbClr val="C00000"/>
              </a:solidFill>
            </a:endParaRPr>
          </a:p>
        </p:txBody>
      </p:sp>
      <p:sp>
        <p:nvSpPr>
          <p:cNvPr id="3" name="2 - Θέση περιεχομένου"/>
          <p:cNvSpPr>
            <a:spLocks noGrp="1"/>
          </p:cNvSpPr>
          <p:nvPr>
            <p:ph idx="1"/>
          </p:nvPr>
        </p:nvSpPr>
        <p:spPr/>
        <p:txBody>
          <a:bodyPr>
            <a:normAutofit fontScale="92500"/>
          </a:bodyPr>
          <a:lstStyle/>
          <a:p>
            <a:r>
              <a:rPr lang="el-GR" dirty="0"/>
              <a:t>θεραπεία </a:t>
            </a:r>
            <a:r>
              <a:rPr lang="el-GR" dirty="0">
                <a:solidFill>
                  <a:srgbClr val="C00000"/>
                </a:solidFill>
              </a:rPr>
              <a:t>CMV </a:t>
            </a:r>
            <a:r>
              <a:rPr lang="el-GR" dirty="0" err="1">
                <a:solidFill>
                  <a:srgbClr val="C00000"/>
                </a:solidFill>
              </a:rPr>
              <a:t>αμφιβληστροειδίτιδας</a:t>
            </a:r>
            <a:r>
              <a:rPr lang="en-US" dirty="0">
                <a:solidFill>
                  <a:srgbClr val="C00000"/>
                </a:solidFill>
              </a:rPr>
              <a:t> </a:t>
            </a:r>
            <a:r>
              <a:rPr lang="el-GR" dirty="0"/>
              <a:t>σε </a:t>
            </a:r>
            <a:r>
              <a:rPr lang="el-GR" dirty="0" err="1"/>
              <a:t>ανοσοκατεσταλμένους</a:t>
            </a:r>
            <a:endParaRPr lang="en-US" dirty="0"/>
          </a:p>
          <a:p>
            <a:r>
              <a:rPr lang="el-GR" dirty="0"/>
              <a:t> προφύλαξη από </a:t>
            </a:r>
            <a:r>
              <a:rPr lang="el-GR" dirty="0">
                <a:solidFill>
                  <a:srgbClr val="C00000"/>
                </a:solidFill>
              </a:rPr>
              <a:t>CMV σε μεταμοσχευμένους ασθενείς</a:t>
            </a:r>
          </a:p>
          <a:p>
            <a:r>
              <a:rPr lang="en-US" dirty="0"/>
              <a:t>x</a:t>
            </a:r>
            <a:r>
              <a:rPr lang="el-GR" dirty="0" err="1"/>
              <a:t>ορηγείται</a:t>
            </a:r>
            <a:r>
              <a:rPr lang="el-GR" dirty="0"/>
              <a:t> </a:t>
            </a:r>
            <a:r>
              <a:rPr lang="el-GR" dirty="0">
                <a:solidFill>
                  <a:srgbClr val="C00000"/>
                </a:solidFill>
              </a:rPr>
              <a:t>ενδοφλέβια</a:t>
            </a:r>
            <a:r>
              <a:rPr lang="el-GR" dirty="0"/>
              <a:t> , κατανέμεται σε όλο το σώμα, και σε εγκεφαλονωτιαίο υγρό</a:t>
            </a:r>
          </a:p>
          <a:p>
            <a:r>
              <a:rPr lang="el-GR" dirty="0"/>
              <a:t> ανεπιθύμητες ενέργειες </a:t>
            </a:r>
            <a:r>
              <a:rPr lang="en-US" dirty="0"/>
              <a:t>:</a:t>
            </a:r>
            <a:r>
              <a:rPr lang="el-GR" dirty="0"/>
              <a:t> καρκινογόνος,</a:t>
            </a:r>
            <a:r>
              <a:rPr lang="en-US" dirty="0"/>
              <a:t> </a:t>
            </a:r>
            <a:r>
              <a:rPr lang="el-GR" dirty="0"/>
              <a:t>οξεία </a:t>
            </a:r>
            <a:r>
              <a:rPr lang="el-GR" dirty="0" err="1"/>
              <a:t>δοσοεξαρτώμενη</a:t>
            </a:r>
            <a:r>
              <a:rPr lang="el-GR" dirty="0"/>
              <a:t> </a:t>
            </a:r>
            <a:r>
              <a:rPr lang="en-US" dirty="0"/>
              <a:t> </a:t>
            </a:r>
            <a:r>
              <a:rPr lang="el-GR" dirty="0" err="1"/>
              <a:t>ουδετεροπενία</a:t>
            </a:r>
            <a:r>
              <a:rPr lang="el-GR" dirty="0"/>
              <a:t>, </a:t>
            </a:r>
            <a:r>
              <a:rPr lang="el-GR" dirty="0" err="1"/>
              <a:t>εμβρυοτοξική</a:t>
            </a:r>
            <a:r>
              <a:rPr lang="el-GR" dirty="0"/>
              <a:t> και τερατογόνος στα πειραματόζωα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78098"/>
          </a:xfrm>
        </p:spPr>
        <p:txBody>
          <a:bodyPr>
            <a:noAutofit/>
          </a:bodyPr>
          <a:lstStyle/>
          <a:p>
            <a:r>
              <a:rPr lang="en-US" sz="2800" b="1" dirty="0">
                <a:solidFill>
                  <a:srgbClr val="C00000"/>
                </a:solidFill>
              </a:rPr>
              <a:t>Foscarnet  24 mg/ml </a:t>
            </a:r>
            <a:br>
              <a:rPr lang="en-US" sz="2800" b="1" dirty="0">
                <a:solidFill>
                  <a:srgbClr val="C00000"/>
                </a:solidFill>
              </a:rPr>
            </a:br>
            <a:r>
              <a:rPr lang="en-US" sz="2800" b="1" dirty="0">
                <a:solidFill>
                  <a:srgbClr val="C00000"/>
                </a:solidFill>
              </a:rPr>
              <a:t>Solution for infusion</a:t>
            </a:r>
            <a:endParaRPr lang="el-GR" sz="2800" b="1" dirty="0">
              <a:solidFill>
                <a:srgbClr val="C00000"/>
              </a:solidFill>
            </a:endParaRPr>
          </a:p>
        </p:txBody>
      </p:sp>
      <p:sp>
        <p:nvSpPr>
          <p:cNvPr id="3" name="2 - Θέση περιεχομένου"/>
          <p:cNvSpPr>
            <a:spLocks noGrp="1"/>
          </p:cNvSpPr>
          <p:nvPr>
            <p:ph idx="1"/>
          </p:nvPr>
        </p:nvSpPr>
        <p:spPr>
          <a:xfrm>
            <a:off x="0" y="1196752"/>
            <a:ext cx="8964488" cy="5472608"/>
          </a:xfrm>
        </p:spPr>
        <p:txBody>
          <a:bodyPr>
            <a:normAutofit fontScale="25000" lnSpcReduction="20000"/>
          </a:bodyPr>
          <a:lstStyle/>
          <a:p>
            <a:pPr>
              <a:buNone/>
            </a:pPr>
            <a:endParaRPr lang="en-US" dirty="0"/>
          </a:p>
          <a:p>
            <a:r>
              <a:rPr lang="en-US" sz="9600" dirty="0"/>
              <a:t> </a:t>
            </a:r>
            <a:r>
              <a:rPr lang="el-GR" sz="9600" dirty="0" err="1"/>
              <a:t>φωσφορομυρμηκική</a:t>
            </a:r>
            <a:r>
              <a:rPr lang="el-GR" sz="9600" dirty="0"/>
              <a:t> ένωση </a:t>
            </a:r>
            <a:r>
              <a:rPr lang="en-US" sz="9600" dirty="0"/>
              <a:t> </a:t>
            </a:r>
            <a:r>
              <a:rPr lang="el-GR" sz="9600" dirty="0"/>
              <a:t>(</a:t>
            </a:r>
            <a:r>
              <a:rPr lang="en-US" sz="9600" dirty="0"/>
              <a:t> </a:t>
            </a:r>
            <a:r>
              <a:rPr lang="el-GR" sz="9600" dirty="0"/>
              <a:t>όχι </a:t>
            </a:r>
            <a:r>
              <a:rPr lang="el-GR" sz="9600" dirty="0" err="1"/>
              <a:t>πουρινικό</a:t>
            </a:r>
            <a:r>
              <a:rPr lang="el-GR" sz="9600" dirty="0"/>
              <a:t>  ανάλογο) </a:t>
            </a:r>
          </a:p>
          <a:p>
            <a:r>
              <a:rPr lang="el-GR" sz="9600" dirty="0"/>
              <a:t> </a:t>
            </a:r>
            <a:r>
              <a:rPr lang="en-US" sz="9600" dirty="0">
                <a:solidFill>
                  <a:srgbClr val="C00000"/>
                </a:solidFill>
              </a:rPr>
              <a:t>CMV</a:t>
            </a:r>
            <a:r>
              <a:rPr lang="el-GR" sz="9600" dirty="0">
                <a:solidFill>
                  <a:srgbClr val="C00000"/>
                </a:solidFill>
              </a:rPr>
              <a:t> </a:t>
            </a:r>
            <a:r>
              <a:rPr lang="el-GR" sz="9600" dirty="0" err="1">
                <a:solidFill>
                  <a:srgbClr val="C00000"/>
                </a:solidFill>
              </a:rPr>
              <a:t>αμφιβληστροειδίτιδα</a:t>
            </a:r>
            <a:r>
              <a:rPr lang="el-GR" sz="9600" dirty="0">
                <a:solidFill>
                  <a:srgbClr val="C00000"/>
                </a:solidFill>
              </a:rPr>
              <a:t>  </a:t>
            </a:r>
            <a:r>
              <a:rPr lang="el-GR" sz="9600" dirty="0" err="1">
                <a:solidFill>
                  <a:srgbClr val="C00000"/>
                </a:solidFill>
              </a:rPr>
              <a:t>ανοσοκατεσταλμένους</a:t>
            </a:r>
            <a:r>
              <a:rPr lang="el-GR" sz="9600" dirty="0">
                <a:solidFill>
                  <a:srgbClr val="C00000"/>
                </a:solidFill>
              </a:rPr>
              <a:t>  HIV </a:t>
            </a:r>
            <a:endParaRPr lang="en-US" sz="9600" dirty="0">
              <a:solidFill>
                <a:srgbClr val="C00000"/>
              </a:solidFill>
            </a:endParaRPr>
          </a:p>
          <a:p>
            <a:r>
              <a:rPr lang="el-GR" sz="8000" dirty="0"/>
              <a:t>σε μεταμόσχευση αιμοποιητικών </a:t>
            </a:r>
            <a:r>
              <a:rPr lang="el-GR" sz="8000" dirty="0" err="1"/>
              <a:t>βλαστοκυττάρων</a:t>
            </a:r>
            <a:r>
              <a:rPr lang="en-US" sz="8000" dirty="0"/>
              <a:t>, </a:t>
            </a:r>
            <a:r>
              <a:rPr lang="el-GR" sz="8000" dirty="0"/>
              <a:t>αποδεδειγμένη </a:t>
            </a:r>
            <a:r>
              <a:rPr lang="el-GR" sz="8000" dirty="0" err="1"/>
              <a:t>αποτελεσματικότης</a:t>
            </a:r>
            <a:r>
              <a:rPr lang="en-US" sz="8000" dirty="0"/>
              <a:t> </a:t>
            </a:r>
            <a:r>
              <a:rPr lang="el-GR" sz="8000" dirty="0"/>
              <a:t>προληπτικά σε </a:t>
            </a:r>
            <a:r>
              <a:rPr lang="el-GR" sz="8000" dirty="0" err="1"/>
              <a:t>επανενεργοποίηση</a:t>
            </a:r>
            <a:r>
              <a:rPr lang="el-GR" sz="8000" dirty="0"/>
              <a:t> </a:t>
            </a:r>
            <a:r>
              <a:rPr lang="en-US" sz="8000" dirty="0"/>
              <a:t>CMV , </a:t>
            </a:r>
            <a:r>
              <a:rPr lang="el-GR" sz="8000" dirty="0"/>
              <a:t> ως εναλλακτική και  σε συνδυασμό με </a:t>
            </a:r>
            <a:r>
              <a:rPr lang="en-US" sz="8000" dirty="0"/>
              <a:t> </a:t>
            </a:r>
            <a:r>
              <a:rPr lang="en-US" sz="8000" dirty="0" err="1"/>
              <a:t>ganciclovir</a:t>
            </a:r>
            <a:endParaRPr lang="en-US" sz="8000" dirty="0">
              <a:solidFill>
                <a:srgbClr val="C00000"/>
              </a:solidFill>
            </a:endParaRPr>
          </a:p>
          <a:p>
            <a:r>
              <a:rPr lang="el-GR" sz="8000" dirty="0"/>
              <a:t>αναστολή</a:t>
            </a:r>
            <a:r>
              <a:rPr lang="en-US" sz="8000" dirty="0"/>
              <a:t> </a:t>
            </a:r>
            <a:r>
              <a:rPr lang="el-GR" sz="8000" dirty="0"/>
              <a:t> </a:t>
            </a:r>
            <a:r>
              <a:rPr lang="el-GR" sz="8000" dirty="0" err="1"/>
              <a:t>πολυμερασών</a:t>
            </a:r>
            <a:r>
              <a:rPr lang="el-GR" sz="8000" dirty="0"/>
              <a:t>  DNA σε σημείο σύνδεσης </a:t>
            </a:r>
            <a:r>
              <a:rPr lang="el-GR" sz="8000" dirty="0" err="1"/>
              <a:t>πυροφωσφορικού</a:t>
            </a:r>
            <a:r>
              <a:rPr lang="el-GR" sz="8000" dirty="0"/>
              <a:t> -τερματισμός επιμήκυνσης αλυσίδας</a:t>
            </a:r>
            <a:endParaRPr lang="en-US" sz="8000" dirty="0"/>
          </a:p>
          <a:p>
            <a:r>
              <a:rPr lang="el-GR" sz="8000" dirty="0"/>
              <a:t> συνέπεια μηχανισμού δράσης :  ευρεία  </a:t>
            </a:r>
            <a:r>
              <a:rPr lang="el-GR" sz="8000" dirty="0" err="1"/>
              <a:t>αντιϊκή</a:t>
            </a:r>
            <a:r>
              <a:rPr lang="el-GR" sz="8000" dirty="0"/>
              <a:t> δράση </a:t>
            </a:r>
            <a:br>
              <a:rPr lang="el-GR" sz="9600" dirty="0"/>
            </a:br>
            <a:endParaRPr lang="en-US" sz="9600" dirty="0"/>
          </a:p>
          <a:p>
            <a:r>
              <a:rPr lang="en-US" sz="9600" dirty="0">
                <a:solidFill>
                  <a:srgbClr val="C00000"/>
                </a:solidFill>
              </a:rPr>
              <a:t> </a:t>
            </a:r>
            <a:r>
              <a:rPr lang="el-GR" sz="8000" dirty="0">
                <a:solidFill>
                  <a:srgbClr val="C00000"/>
                </a:solidFill>
              </a:rPr>
              <a:t>όχι ενδοκυτταρική ενεργοποίηση από την </a:t>
            </a:r>
            <a:r>
              <a:rPr lang="el-GR" sz="8000" dirty="0" err="1">
                <a:solidFill>
                  <a:srgbClr val="C00000"/>
                </a:solidFill>
              </a:rPr>
              <a:t>ιϊκή</a:t>
            </a:r>
            <a:r>
              <a:rPr lang="el-GR" sz="8000" dirty="0">
                <a:solidFill>
                  <a:srgbClr val="C00000"/>
                </a:solidFill>
              </a:rPr>
              <a:t> </a:t>
            </a:r>
            <a:r>
              <a:rPr lang="el-GR" sz="8000" dirty="0" err="1">
                <a:solidFill>
                  <a:srgbClr val="C00000"/>
                </a:solidFill>
              </a:rPr>
              <a:t>κινάση</a:t>
            </a:r>
            <a:r>
              <a:rPr lang="en-US" sz="8000" dirty="0">
                <a:solidFill>
                  <a:srgbClr val="C00000"/>
                </a:solidFill>
              </a:rPr>
              <a:t>, </a:t>
            </a:r>
            <a:r>
              <a:rPr lang="el-GR" sz="8000" dirty="0">
                <a:solidFill>
                  <a:srgbClr val="C00000"/>
                </a:solidFill>
              </a:rPr>
              <a:t>συνεπώς τα ανθεκτικά στην </a:t>
            </a:r>
            <a:r>
              <a:rPr lang="el-GR" sz="8000" dirty="0" err="1">
                <a:solidFill>
                  <a:srgbClr val="C00000"/>
                </a:solidFill>
              </a:rPr>
              <a:t>ακυκλοβίρη</a:t>
            </a:r>
            <a:r>
              <a:rPr lang="el-GR" sz="8000" dirty="0">
                <a:solidFill>
                  <a:srgbClr val="C00000"/>
                </a:solidFill>
              </a:rPr>
              <a:t>,  </a:t>
            </a:r>
            <a:r>
              <a:rPr lang="en-US" sz="8000" dirty="0">
                <a:solidFill>
                  <a:srgbClr val="C00000"/>
                </a:solidFill>
              </a:rPr>
              <a:t>TK-deficient HSV and VZV isolates </a:t>
            </a:r>
            <a:r>
              <a:rPr lang="el-GR" sz="8000" dirty="0">
                <a:solidFill>
                  <a:srgbClr val="C00000"/>
                </a:solidFill>
              </a:rPr>
              <a:t> παραμένουν ευαίσθητα στην </a:t>
            </a:r>
            <a:r>
              <a:rPr lang="en-US" sz="8000" dirty="0">
                <a:solidFill>
                  <a:srgbClr val="C00000"/>
                </a:solidFill>
              </a:rPr>
              <a:t> </a:t>
            </a:r>
            <a:r>
              <a:rPr lang="en-US" sz="8000" dirty="0" err="1">
                <a:solidFill>
                  <a:srgbClr val="C00000"/>
                </a:solidFill>
              </a:rPr>
              <a:t>foscarnet</a:t>
            </a:r>
            <a:endParaRPr lang="en-US" sz="8000" dirty="0">
              <a:solidFill>
                <a:srgbClr val="C00000"/>
              </a:solidFill>
            </a:endParaRPr>
          </a:p>
          <a:p>
            <a:r>
              <a:rPr lang="el-GR" sz="9600" dirty="0"/>
              <a:t> </a:t>
            </a:r>
            <a:r>
              <a:rPr lang="el-GR" sz="9600" dirty="0">
                <a:solidFill>
                  <a:srgbClr val="C00000"/>
                </a:solidFill>
              </a:rPr>
              <a:t>απορρόφηση ανεπαρκής από το στόμα – </a:t>
            </a:r>
            <a:r>
              <a:rPr lang="el-GR" sz="9600" b="1" dirty="0">
                <a:solidFill>
                  <a:srgbClr val="C00000"/>
                </a:solidFill>
              </a:rPr>
              <a:t>ενδοφλέβια  χορήγηση</a:t>
            </a:r>
          </a:p>
          <a:p>
            <a:r>
              <a:rPr lang="el-GR" sz="9600" dirty="0"/>
              <a:t> </a:t>
            </a:r>
            <a:r>
              <a:rPr lang="el-GR" sz="8000" dirty="0"/>
              <a:t>ανεπιθύμητες </a:t>
            </a:r>
            <a:r>
              <a:rPr lang="el-GR" sz="8000" dirty="0" err="1"/>
              <a:t>ενέργεις</a:t>
            </a:r>
            <a:r>
              <a:rPr lang="el-GR" sz="8000" dirty="0"/>
              <a:t> </a:t>
            </a:r>
            <a:r>
              <a:rPr lang="en-US" sz="8000" dirty="0"/>
              <a:t>:</a:t>
            </a:r>
            <a:r>
              <a:rPr lang="el-GR" sz="8000" dirty="0"/>
              <a:t> </a:t>
            </a:r>
            <a:r>
              <a:rPr lang="el-GR" sz="8000" dirty="0" err="1"/>
              <a:t>νεφροτοξικότητα</a:t>
            </a:r>
            <a:r>
              <a:rPr lang="el-GR" sz="8000" dirty="0"/>
              <a:t>, αναιμία, ναυτία</a:t>
            </a:r>
            <a:r>
              <a:rPr lang="en-US" sz="8000" dirty="0"/>
              <a:t>,</a:t>
            </a:r>
            <a:r>
              <a:rPr lang="el-GR" sz="8000" dirty="0"/>
              <a:t> πυρετό </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188640"/>
            <a:ext cx="3538736" cy="2160240"/>
          </a:xfrm>
        </p:spPr>
        <p:txBody>
          <a:bodyPr>
            <a:normAutofit fontScale="90000"/>
          </a:bodyPr>
          <a:lstStyle/>
          <a:p>
            <a:br>
              <a:rPr lang="en-US" dirty="0"/>
            </a:br>
            <a:br>
              <a:rPr lang="el-GR" dirty="0"/>
            </a:br>
            <a:r>
              <a:rPr lang="en-US" sz="3600" b="1" dirty="0" err="1">
                <a:solidFill>
                  <a:srgbClr val="C00000"/>
                </a:solidFill>
              </a:rPr>
              <a:t>Fomivirsen</a:t>
            </a:r>
            <a:r>
              <a:rPr lang="en-US" dirty="0">
                <a:solidFill>
                  <a:srgbClr val="C00000"/>
                </a:solidFill>
              </a:rPr>
              <a:t> </a:t>
            </a:r>
            <a:br>
              <a:rPr lang="en-US" dirty="0"/>
            </a:br>
            <a:r>
              <a:rPr lang="en-US" sz="2200" b="1" dirty="0">
                <a:solidFill>
                  <a:srgbClr val="C00000"/>
                </a:solidFill>
              </a:rPr>
              <a:t>21 nucleotides  </a:t>
            </a:r>
            <a:r>
              <a:rPr lang="en-US" sz="2000" b="1" dirty="0">
                <a:solidFill>
                  <a:srgbClr val="C00000"/>
                </a:solidFill>
              </a:rPr>
              <a:t>5'-GCG TTT GCT CTT </a:t>
            </a:r>
            <a:r>
              <a:rPr lang="en-US" sz="2000" b="1" dirty="0" err="1">
                <a:solidFill>
                  <a:srgbClr val="C00000"/>
                </a:solidFill>
              </a:rPr>
              <a:t>CTT</a:t>
            </a:r>
            <a:r>
              <a:rPr lang="en-US" sz="2000" b="1" dirty="0">
                <a:solidFill>
                  <a:srgbClr val="C00000"/>
                </a:solidFill>
              </a:rPr>
              <a:t> </a:t>
            </a:r>
            <a:r>
              <a:rPr lang="en-US" sz="2000" b="1" dirty="0" err="1">
                <a:solidFill>
                  <a:srgbClr val="C00000"/>
                </a:solidFill>
              </a:rPr>
              <a:t>CTT</a:t>
            </a:r>
            <a:r>
              <a:rPr lang="en-US" sz="2000" b="1" dirty="0">
                <a:solidFill>
                  <a:srgbClr val="C00000"/>
                </a:solidFill>
              </a:rPr>
              <a:t> </a:t>
            </a:r>
            <a:r>
              <a:rPr lang="en-US" sz="2200" b="1" dirty="0">
                <a:solidFill>
                  <a:srgbClr val="C00000"/>
                </a:solidFill>
              </a:rPr>
              <a:t>GCG-3'</a:t>
            </a:r>
            <a:r>
              <a:rPr lang="en-US" b="1" dirty="0">
                <a:solidFill>
                  <a:srgbClr val="C00000"/>
                </a:solidFill>
              </a:rPr>
              <a:t> </a:t>
            </a:r>
            <a:br>
              <a:rPr lang="en-US" dirty="0">
                <a:solidFill>
                  <a:srgbClr val="C00000"/>
                </a:solidFill>
              </a:rPr>
            </a:br>
            <a:r>
              <a:rPr lang="en-US" sz="2200" b="1" dirty="0">
                <a:solidFill>
                  <a:srgbClr val="C00000"/>
                </a:solidFill>
              </a:rPr>
              <a:t> Intravitreal Injectable  FDA – EMA </a:t>
            </a:r>
            <a:r>
              <a:rPr lang="el-GR" sz="2200" b="1" dirty="0">
                <a:solidFill>
                  <a:srgbClr val="C00000"/>
                </a:solidFill>
              </a:rPr>
              <a:t>όχι </a:t>
            </a:r>
            <a:br>
              <a:rPr lang="en-US" b="1" dirty="0"/>
            </a:br>
            <a:br>
              <a:rPr lang="en-US" dirty="0"/>
            </a:br>
            <a:r>
              <a:rPr lang="en-US" dirty="0"/>
              <a:t> </a:t>
            </a:r>
            <a:endParaRPr lang="el-GR" dirty="0"/>
          </a:p>
        </p:txBody>
      </p:sp>
      <p:sp>
        <p:nvSpPr>
          <p:cNvPr id="3" name="2 - Θέση περιεχομένου"/>
          <p:cNvSpPr>
            <a:spLocks noGrp="1"/>
          </p:cNvSpPr>
          <p:nvPr>
            <p:ph idx="1"/>
          </p:nvPr>
        </p:nvSpPr>
        <p:spPr>
          <a:xfrm>
            <a:off x="457200" y="2492896"/>
            <a:ext cx="8229600" cy="3633267"/>
          </a:xfrm>
        </p:spPr>
        <p:txBody>
          <a:bodyPr>
            <a:normAutofit fontScale="70000" lnSpcReduction="20000"/>
          </a:bodyPr>
          <a:lstStyle/>
          <a:p>
            <a:endParaRPr lang="en-US" dirty="0"/>
          </a:p>
          <a:p>
            <a:r>
              <a:rPr lang="el-GR" sz="3400" dirty="0"/>
              <a:t>αλλαγές</a:t>
            </a:r>
            <a:r>
              <a:rPr lang="en-US" sz="3400" dirty="0"/>
              <a:t> </a:t>
            </a:r>
            <a:r>
              <a:rPr lang="el-GR" sz="3400" dirty="0"/>
              <a:t> </a:t>
            </a:r>
            <a:r>
              <a:rPr lang="el-GR" sz="3400" dirty="0" err="1"/>
              <a:t>mRNA</a:t>
            </a:r>
            <a:r>
              <a:rPr lang="el-GR" sz="3400" dirty="0"/>
              <a:t>  </a:t>
            </a:r>
            <a:r>
              <a:rPr lang="en-US" sz="3400" b="1" dirty="0"/>
              <a:t>human cytomegalovirus (HCMV)</a:t>
            </a:r>
            <a:r>
              <a:rPr lang="el-GR" sz="3400" b="1" dirty="0"/>
              <a:t> και </a:t>
            </a:r>
            <a:r>
              <a:rPr lang="en-US" sz="3400" b="1" dirty="0"/>
              <a:t> </a:t>
            </a:r>
            <a:r>
              <a:rPr lang="el-GR" sz="3400" dirty="0"/>
              <a:t>εμποδίζει την αντιγραφή του </a:t>
            </a:r>
            <a:r>
              <a:rPr lang="el-GR" sz="3400" b="1" dirty="0"/>
              <a:t>μέσω </a:t>
            </a:r>
            <a:r>
              <a:rPr lang="en-US" sz="3400" b="1" dirty="0"/>
              <a:t> </a:t>
            </a:r>
            <a:r>
              <a:rPr lang="en-US" sz="3400" b="1" dirty="0">
                <a:solidFill>
                  <a:srgbClr val="C00000"/>
                </a:solidFill>
              </a:rPr>
              <a:t>antisense </a:t>
            </a:r>
            <a:r>
              <a:rPr lang="el-GR" sz="3400" b="1" dirty="0">
                <a:solidFill>
                  <a:srgbClr val="C00000"/>
                </a:solidFill>
              </a:rPr>
              <a:t>μηχανισμού </a:t>
            </a:r>
            <a:r>
              <a:rPr lang="el-GR" sz="3400" b="1" dirty="0"/>
              <a:t>όπου </a:t>
            </a:r>
          </a:p>
          <a:p>
            <a:r>
              <a:rPr lang="en-US" sz="3400" b="1" dirty="0">
                <a:solidFill>
                  <a:srgbClr val="C00000"/>
                </a:solidFill>
              </a:rPr>
              <a:t>antisense </a:t>
            </a:r>
            <a:r>
              <a:rPr lang="en-US" sz="3400" b="1" dirty="0" err="1">
                <a:solidFill>
                  <a:srgbClr val="C00000"/>
                </a:solidFill>
              </a:rPr>
              <a:t>oligonucleotides</a:t>
            </a:r>
            <a:r>
              <a:rPr lang="en-US" sz="3400" b="1" dirty="0">
                <a:solidFill>
                  <a:srgbClr val="C00000"/>
                </a:solidFill>
              </a:rPr>
              <a:t> </a:t>
            </a:r>
            <a:r>
              <a:rPr lang="el-GR" sz="3400" b="1" dirty="0">
                <a:solidFill>
                  <a:srgbClr val="C00000"/>
                </a:solidFill>
              </a:rPr>
              <a:t> </a:t>
            </a:r>
            <a:r>
              <a:rPr lang="el-GR" sz="3400" dirty="0"/>
              <a:t>-  μικρά τμήματα  </a:t>
            </a:r>
            <a:r>
              <a:rPr lang="en-US" sz="3400" dirty="0"/>
              <a:t>DNA </a:t>
            </a:r>
            <a:r>
              <a:rPr lang="el-GR" sz="3400" dirty="0"/>
              <a:t>ή</a:t>
            </a:r>
            <a:r>
              <a:rPr lang="en-US" sz="3400" dirty="0"/>
              <a:t> RNA </a:t>
            </a:r>
            <a:r>
              <a:rPr lang="el-GR" sz="3400" dirty="0"/>
              <a:t> μπορούν να τροποποιούν </a:t>
            </a:r>
            <a:r>
              <a:rPr lang="en-US" sz="3400" dirty="0"/>
              <a:t> </a:t>
            </a:r>
            <a:r>
              <a:rPr lang="el-GR" sz="3400" dirty="0"/>
              <a:t>την  πρωτεϊνική έκφραση του </a:t>
            </a:r>
            <a:r>
              <a:rPr lang="en-US" sz="3400" dirty="0"/>
              <a:t>RNA </a:t>
            </a:r>
            <a:r>
              <a:rPr lang="el-GR" sz="3400" dirty="0"/>
              <a:t>  </a:t>
            </a:r>
          </a:p>
          <a:p>
            <a:r>
              <a:rPr lang="en-US" sz="3400" dirty="0"/>
              <a:t> </a:t>
            </a:r>
            <a:r>
              <a:rPr lang="el-GR" sz="3400" b="1" dirty="0" err="1">
                <a:solidFill>
                  <a:srgbClr val="C00000"/>
                </a:solidFill>
              </a:rPr>
              <a:t>ενδοϋαλοειδώς</a:t>
            </a:r>
            <a:r>
              <a:rPr lang="el-GR" sz="3400" dirty="0"/>
              <a:t> σε</a:t>
            </a:r>
            <a:r>
              <a:rPr lang="en-US" sz="3400" dirty="0"/>
              <a:t> </a:t>
            </a:r>
            <a:r>
              <a:rPr lang="el-GR" sz="3400" dirty="0"/>
              <a:t>ασθενείς </a:t>
            </a:r>
            <a:r>
              <a:rPr lang="en-US" sz="3400" dirty="0"/>
              <a:t>AIDS </a:t>
            </a:r>
            <a:r>
              <a:rPr lang="el-GR" sz="3400" dirty="0"/>
              <a:t>επί μη  ανοχής ή ανταπόκρισης  θεραπειών  CMV </a:t>
            </a:r>
            <a:r>
              <a:rPr lang="el-GR" sz="3400" dirty="0" err="1"/>
              <a:t>αμφιβληστροείδιτιδας</a:t>
            </a:r>
            <a:endParaRPr lang="el-GR" sz="3400" dirty="0"/>
          </a:p>
          <a:p>
            <a:pPr>
              <a:buNone/>
            </a:pPr>
            <a:r>
              <a:rPr lang="en-US" sz="3400" dirty="0"/>
              <a:t> </a:t>
            </a:r>
            <a:endParaRPr lang="el-GR" sz="3400" dirty="0"/>
          </a:p>
          <a:p>
            <a:r>
              <a:rPr lang="el-GR" sz="3400" dirty="0"/>
              <a:t> ανεπιθύμητες ενέργειες  </a:t>
            </a:r>
            <a:r>
              <a:rPr lang="el-GR" sz="3400" dirty="0" err="1"/>
              <a:t>υαλοειδίτιδα</a:t>
            </a:r>
            <a:r>
              <a:rPr lang="el-GR" sz="3400" dirty="0"/>
              <a:t>, αλλοιώσεις όρασης </a:t>
            </a:r>
          </a:p>
          <a:p>
            <a:endParaRPr lang="el-GR" dirty="0"/>
          </a:p>
        </p:txBody>
      </p:sp>
      <p:pic>
        <p:nvPicPr>
          <p:cNvPr id="39938" name="Picture 2" descr="https://images.rxlist.com/images/rxlist/fomivirsen_s.gif"/>
          <p:cNvPicPr>
            <a:picLocks noChangeAspect="1" noChangeArrowheads="1"/>
          </p:cNvPicPr>
          <p:nvPr/>
        </p:nvPicPr>
        <p:blipFill>
          <a:blip r:embed="rId2" cstate="print"/>
          <a:srcRect/>
          <a:stretch>
            <a:fillRect/>
          </a:stretch>
        </p:blipFill>
        <p:spPr bwMode="auto">
          <a:xfrm>
            <a:off x="4283969" y="260648"/>
            <a:ext cx="4104456" cy="194421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a:solidFill>
                  <a:srgbClr val="C00000"/>
                </a:solidFill>
              </a:rPr>
              <a:t>Vidarabine</a:t>
            </a:r>
            <a:r>
              <a:rPr lang="en-US" dirty="0">
                <a:solidFill>
                  <a:srgbClr val="C00000"/>
                </a:solidFill>
              </a:rPr>
              <a:t> -  </a:t>
            </a:r>
            <a:r>
              <a:rPr lang="en-US" sz="3100" dirty="0">
                <a:solidFill>
                  <a:srgbClr val="C00000"/>
                </a:solidFill>
              </a:rPr>
              <a:t>Ophthalmic Ointment  </a:t>
            </a:r>
            <a:r>
              <a:rPr lang="el-GR" sz="3100" dirty="0">
                <a:solidFill>
                  <a:srgbClr val="C00000"/>
                </a:solidFill>
              </a:rPr>
              <a:t>3%</a:t>
            </a:r>
            <a:br>
              <a:rPr lang="en-US" sz="3100" dirty="0">
                <a:solidFill>
                  <a:srgbClr val="C00000"/>
                </a:solidFill>
              </a:rPr>
            </a:br>
            <a:r>
              <a:rPr lang="el-GR" sz="2700" b="1" dirty="0">
                <a:solidFill>
                  <a:srgbClr val="C00000"/>
                </a:solidFill>
              </a:rPr>
              <a:t>9-β-</a:t>
            </a:r>
            <a:r>
              <a:rPr lang="en-US" sz="2700" b="1" dirty="0">
                <a:solidFill>
                  <a:srgbClr val="C00000"/>
                </a:solidFill>
              </a:rPr>
              <a:t>D-</a:t>
            </a:r>
            <a:r>
              <a:rPr lang="en-US" sz="2700" b="1" dirty="0" err="1">
                <a:solidFill>
                  <a:srgbClr val="C00000"/>
                </a:solidFill>
              </a:rPr>
              <a:t>arabinofuranosyladenine</a:t>
            </a:r>
            <a:r>
              <a:rPr lang="en-US" sz="2700" b="1" dirty="0">
                <a:solidFill>
                  <a:srgbClr val="C00000"/>
                </a:solidFill>
              </a:rPr>
              <a:t> (</a:t>
            </a:r>
            <a:r>
              <a:rPr lang="en-US" sz="2700" b="1" dirty="0" err="1">
                <a:solidFill>
                  <a:srgbClr val="C00000"/>
                </a:solidFill>
              </a:rPr>
              <a:t>ara</a:t>
            </a:r>
            <a:r>
              <a:rPr lang="en-US" sz="2700" b="1" dirty="0">
                <a:solidFill>
                  <a:srgbClr val="C00000"/>
                </a:solidFill>
              </a:rPr>
              <a:t>-A)</a:t>
            </a:r>
            <a:endParaRPr lang="el-GR" sz="2700" dirty="0">
              <a:solidFill>
                <a:srgbClr val="C00000"/>
              </a:solidFill>
            </a:endParaRPr>
          </a:p>
        </p:txBody>
      </p:sp>
      <p:sp>
        <p:nvSpPr>
          <p:cNvPr id="3" name="2 - Θέση περιεχομένου"/>
          <p:cNvSpPr>
            <a:spLocks noGrp="1"/>
          </p:cNvSpPr>
          <p:nvPr>
            <p:ph idx="1"/>
          </p:nvPr>
        </p:nvSpPr>
        <p:spPr/>
        <p:txBody>
          <a:bodyPr>
            <a:normAutofit fontScale="85000" lnSpcReduction="20000"/>
          </a:bodyPr>
          <a:lstStyle/>
          <a:p>
            <a:r>
              <a:rPr lang="el-GR" dirty="0"/>
              <a:t>το πρώτο φάρμακο σε ΗΠΑ για παρεντερική θεραπεία σοβαρών ή απειλητικών της ζωής </a:t>
            </a:r>
            <a:r>
              <a:rPr lang="el-GR" dirty="0" err="1"/>
              <a:t>ερπητικών</a:t>
            </a:r>
            <a:r>
              <a:rPr lang="el-GR" dirty="0"/>
              <a:t> λοιμώξεων</a:t>
            </a:r>
            <a:endParaRPr lang="en-US" dirty="0"/>
          </a:p>
          <a:p>
            <a:r>
              <a:rPr lang="el-GR" dirty="0"/>
              <a:t>από τα πλέον αποτελεσματικά </a:t>
            </a:r>
            <a:r>
              <a:rPr lang="el-GR" dirty="0" err="1"/>
              <a:t>νουκλεοσιδικά</a:t>
            </a:r>
            <a:r>
              <a:rPr lang="el-GR" dirty="0"/>
              <a:t> </a:t>
            </a:r>
            <a:r>
              <a:rPr lang="el-GR" dirty="0" err="1"/>
              <a:t>πρό</a:t>
            </a:r>
            <a:r>
              <a:rPr lang="el-GR" dirty="0"/>
              <a:t> </a:t>
            </a:r>
            <a:r>
              <a:rPr lang="en-US" dirty="0"/>
              <a:t>Acyclovir</a:t>
            </a:r>
            <a:r>
              <a:rPr lang="el-GR" dirty="0"/>
              <a:t>, από </a:t>
            </a:r>
            <a:r>
              <a:rPr lang="en-US" i="1" dirty="0" err="1"/>
              <a:t>Streptomyces</a:t>
            </a:r>
            <a:r>
              <a:rPr lang="en-US" i="1" dirty="0"/>
              <a:t> </a:t>
            </a:r>
            <a:r>
              <a:rPr lang="en-US" i="1" dirty="0" err="1"/>
              <a:t>antibioticus</a:t>
            </a:r>
            <a:r>
              <a:rPr lang="el-GR" dirty="0"/>
              <a:t>, αναστολέας </a:t>
            </a:r>
            <a:r>
              <a:rPr lang="en-US" dirty="0"/>
              <a:t>DNA polymerase</a:t>
            </a:r>
            <a:endParaRPr lang="el-GR" dirty="0"/>
          </a:p>
          <a:p>
            <a:r>
              <a:rPr lang="en-US" dirty="0"/>
              <a:t>acyclovir is currently the treatment of choice for biopsy-proved herpes simplex encephalitis</a:t>
            </a:r>
            <a:r>
              <a:rPr lang="en-US" dirty="0">
                <a:solidFill>
                  <a:srgbClr val="C00000"/>
                </a:solidFill>
              </a:rPr>
              <a:t>. (N </a:t>
            </a:r>
            <a:r>
              <a:rPr lang="en-US" dirty="0" err="1">
                <a:solidFill>
                  <a:srgbClr val="C00000"/>
                </a:solidFill>
              </a:rPr>
              <a:t>Engl</a:t>
            </a:r>
            <a:r>
              <a:rPr lang="en-US" dirty="0">
                <a:solidFill>
                  <a:srgbClr val="C00000"/>
                </a:solidFill>
              </a:rPr>
              <a:t> J Med 1986; 314:144–9</a:t>
            </a:r>
            <a:r>
              <a:rPr lang="el-GR" dirty="0">
                <a:solidFill>
                  <a:srgbClr val="C00000"/>
                </a:solidFill>
              </a:rPr>
              <a:t> </a:t>
            </a:r>
            <a:r>
              <a:rPr lang="en-US" dirty="0" err="1">
                <a:solidFill>
                  <a:srgbClr val="C00000"/>
                </a:solidFill>
              </a:rPr>
              <a:t>Vidarabine</a:t>
            </a:r>
            <a:r>
              <a:rPr lang="en-US" dirty="0">
                <a:solidFill>
                  <a:srgbClr val="C00000"/>
                </a:solidFill>
              </a:rPr>
              <a:t> versus Acyclovir Therapy in Herpes Simplex Encephalitis)</a:t>
            </a:r>
            <a:endParaRPr lang="el-GR" dirty="0">
              <a:solidFill>
                <a:srgbClr val="C00000"/>
              </a:solidFill>
            </a:endParaRPr>
          </a:p>
          <a:p>
            <a:r>
              <a:rPr lang="el-GR" b="1" dirty="0">
                <a:solidFill>
                  <a:srgbClr val="C00000"/>
                </a:solidFill>
              </a:rPr>
              <a:t>θεραπεία HSV </a:t>
            </a:r>
            <a:r>
              <a:rPr lang="el-GR" b="1" dirty="0" err="1">
                <a:solidFill>
                  <a:srgbClr val="C00000"/>
                </a:solidFill>
              </a:rPr>
              <a:t>κερατοεπιπεφυκίτιδας</a:t>
            </a:r>
            <a:r>
              <a:rPr lang="el-GR" b="1" dirty="0">
                <a:solidFill>
                  <a:srgbClr val="C00000"/>
                </a:solidFill>
              </a:rPr>
              <a:t> </a:t>
            </a:r>
            <a:r>
              <a:rPr lang="el-GR" b="1" dirty="0" err="1">
                <a:solidFill>
                  <a:srgbClr val="C00000"/>
                </a:solidFill>
              </a:rPr>
              <a:t>ανοσοκατεσταλμένων</a:t>
            </a:r>
            <a:endParaRPr lang="el-GR" b="1" dirty="0">
              <a:solidFill>
                <a:srgbClr val="C00000"/>
              </a:solidFill>
            </a:endParaRPr>
          </a:p>
          <a:p>
            <a:endParaRPr lang="el-GR" dirty="0"/>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a:solidFill>
                  <a:srgbClr val="0070C0"/>
                </a:solidFill>
              </a:rPr>
              <a:t>Αντιϊικά</a:t>
            </a:r>
            <a:r>
              <a:rPr lang="el-GR" b="1" dirty="0">
                <a:solidFill>
                  <a:srgbClr val="0070C0"/>
                </a:solidFill>
              </a:rPr>
              <a:t> φάρμακα ηπατίτιδας</a:t>
            </a:r>
          </a:p>
        </p:txBody>
      </p:sp>
      <p:sp>
        <p:nvSpPr>
          <p:cNvPr id="3" name="2 - Θέση περιεχομένου"/>
          <p:cNvSpPr>
            <a:spLocks noGrp="1"/>
          </p:cNvSpPr>
          <p:nvPr>
            <p:ph idx="1"/>
          </p:nvPr>
        </p:nvSpPr>
        <p:spPr>
          <a:xfrm>
            <a:off x="457200" y="1600200"/>
            <a:ext cx="8229600" cy="4925144"/>
          </a:xfrm>
        </p:spPr>
        <p:txBody>
          <a:bodyPr>
            <a:normAutofit fontScale="25000" lnSpcReduction="20000"/>
          </a:bodyPr>
          <a:lstStyle/>
          <a:p>
            <a:pPr>
              <a:buNone/>
            </a:pPr>
            <a:r>
              <a:rPr lang="en-US" dirty="0"/>
              <a:t>    </a:t>
            </a:r>
            <a:br>
              <a:rPr lang="en-US" sz="14400" b="1" dirty="0"/>
            </a:br>
            <a:r>
              <a:rPr lang="en-US" sz="14400" b="1" dirty="0">
                <a:solidFill>
                  <a:srgbClr val="00B050"/>
                </a:solidFill>
              </a:rPr>
              <a:t> </a:t>
            </a:r>
            <a:r>
              <a:rPr lang="el-GR" sz="14400" b="1" dirty="0" err="1">
                <a:solidFill>
                  <a:srgbClr val="0070C0"/>
                </a:solidFill>
              </a:rPr>
              <a:t>Νουκλεοσ</a:t>
            </a:r>
            <a:r>
              <a:rPr lang="el-GR" sz="14400" b="1" dirty="0">
                <a:solidFill>
                  <a:srgbClr val="0070C0"/>
                </a:solidFill>
              </a:rPr>
              <a:t>(τ)ιδικά ανάλογα</a:t>
            </a:r>
            <a:r>
              <a:rPr lang="en-US" sz="14400" b="1" dirty="0">
                <a:solidFill>
                  <a:srgbClr val="0070C0"/>
                </a:solidFill>
              </a:rPr>
              <a:t> </a:t>
            </a:r>
            <a:r>
              <a:rPr lang="el-GR" sz="14400" dirty="0">
                <a:solidFill>
                  <a:srgbClr val="0070C0"/>
                </a:solidFill>
              </a:rPr>
              <a:t>: </a:t>
            </a:r>
          </a:p>
          <a:p>
            <a:pPr>
              <a:buNone/>
            </a:pPr>
            <a:r>
              <a:rPr lang="el-GR" sz="8600" b="1" dirty="0"/>
              <a:t>      </a:t>
            </a:r>
            <a:r>
              <a:rPr lang="en-US" sz="8600" b="1" dirty="0"/>
              <a:t> </a:t>
            </a:r>
            <a:r>
              <a:rPr lang="en-US" sz="8600" b="1" dirty="0">
                <a:solidFill>
                  <a:srgbClr val="0070C0"/>
                </a:solidFill>
              </a:rPr>
              <a:t>nucleosides</a:t>
            </a:r>
            <a:r>
              <a:rPr lang="el-GR" sz="8600" b="1" dirty="0">
                <a:solidFill>
                  <a:srgbClr val="0070C0"/>
                </a:solidFill>
              </a:rPr>
              <a:t> </a:t>
            </a:r>
            <a:r>
              <a:rPr lang="el-GR" sz="8600" b="1" dirty="0"/>
              <a:t> </a:t>
            </a:r>
            <a:r>
              <a:rPr lang="en-US" sz="8600" dirty="0"/>
              <a:t>(ribose </a:t>
            </a:r>
            <a:r>
              <a:rPr lang="el-GR" sz="8600" dirty="0"/>
              <a:t>ή</a:t>
            </a:r>
            <a:r>
              <a:rPr lang="en-US" sz="8600" dirty="0"/>
              <a:t> </a:t>
            </a:r>
            <a:r>
              <a:rPr lang="en-US" sz="8600" dirty="0" err="1"/>
              <a:t>deoxyribose</a:t>
            </a:r>
            <a:r>
              <a:rPr lang="el-GR" sz="8600" dirty="0"/>
              <a:t> </a:t>
            </a:r>
            <a:r>
              <a:rPr lang="en-US" sz="8600" dirty="0"/>
              <a:t>N-</a:t>
            </a:r>
            <a:r>
              <a:rPr lang="en-US" sz="8600" dirty="0" err="1"/>
              <a:t>glycosylated</a:t>
            </a:r>
            <a:r>
              <a:rPr lang="en-US" sz="8600" dirty="0"/>
              <a:t> to a </a:t>
            </a:r>
            <a:r>
              <a:rPr lang="en-US" sz="8600" dirty="0" err="1"/>
              <a:t>triazole</a:t>
            </a:r>
            <a:r>
              <a:rPr lang="el-GR" sz="8600" dirty="0"/>
              <a:t>)</a:t>
            </a:r>
          </a:p>
          <a:p>
            <a:pPr>
              <a:buNone/>
            </a:pPr>
            <a:r>
              <a:rPr lang="el-GR" sz="8600" b="1" dirty="0"/>
              <a:t>       </a:t>
            </a:r>
            <a:r>
              <a:rPr lang="en-US" sz="8600" b="1" dirty="0">
                <a:solidFill>
                  <a:srgbClr val="0070C0"/>
                </a:solidFill>
              </a:rPr>
              <a:t>nucleotides</a:t>
            </a:r>
            <a:r>
              <a:rPr lang="en-US" sz="8600" dirty="0"/>
              <a:t>  (phosphate group linked to rib/</a:t>
            </a:r>
            <a:r>
              <a:rPr lang="en-US" sz="8600" dirty="0" err="1"/>
              <a:t>deoxy</a:t>
            </a:r>
            <a:r>
              <a:rPr lang="en-US" sz="8600" dirty="0"/>
              <a:t> C5 carbon) </a:t>
            </a:r>
            <a:endParaRPr lang="el-GR" sz="8600" b="1" dirty="0"/>
          </a:p>
          <a:p>
            <a:pPr>
              <a:buNone/>
            </a:pPr>
            <a:r>
              <a:rPr lang="en-US" sz="8600" dirty="0"/>
              <a:t>       </a:t>
            </a:r>
            <a:r>
              <a:rPr lang="el-GR" sz="8600" dirty="0"/>
              <a:t>αναστολείς  </a:t>
            </a:r>
            <a:r>
              <a:rPr lang="en-US" sz="8600" dirty="0"/>
              <a:t> DNA </a:t>
            </a:r>
            <a:r>
              <a:rPr lang="el-GR" sz="8600" dirty="0"/>
              <a:t> </a:t>
            </a:r>
            <a:r>
              <a:rPr lang="el-GR" sz="8600" dirty="0" err="1"/>
              <a:t>πολυμεράσης</a:t>
            </a:r>
            <a:r>
              <a:rPr lang="el-GR" sz="8600" dirty="0"/>
              <a:t> του ιού</a:t>
            </a:r>
          </a:p>
          <a:p>
            <a:pPr>
              <a:buNone/>
            </a:pPr>
            <a:endParaRPr lang="el-GR" sz="8600" dirty="0"/>
          </a:p>
          <a:p>
            <a:pPr>
              <a:buNone/>
            </a:pPr>
            <a:r>
              <a:rPr lang="en-US" sz="8600" dirty="0"/>
              <a:t>      </a:t>
            </a:r>
            <a:r>
              <a:rPr lang="el-GR" sz="8600" b="1" dirty="0" err="1">
                <a:solidFill>
                  <a:srgbClr val="0070C0"/>
                </a:solidFill>
              </a:rPr>
              <a:t>ιντερφερόνες</a:t>
            </a:r>
            <a:r>
              <a:rPr lang="el-GR" sz="8600" b="1" dirty="0">
                <a:solidFill>
                  <a:srgbClr val="0070C0"/>
                </a:solidFill>
              </a:rPr>
              <a:t> </a:t>
            </a:r>
            <a:r>
              <a:rPr lang="el-GR" sz="8600" dirty="0">
                <a:solidFill>
                  <a:srgbClr val="0070C0"/>
                </a:solidFill>
              </a:rPr>
              <a:t>:</a:t>
            </a:r>
            <a:r>
              <a:rPr lang="el-GR" sz="8600" dirty="0"/>
              <a:t> οικογένεια φυσικών </a:t>
            </a:r>
            <a:r>
              <a:rPr lang="el-GR" sz="8600" dirty="0" err="1"/>
              <a:t>γλυκοπρωτεϊνών</a:t>
            </a:r>
            <a:r>
              <a:rPr lang="el-GR" sz="8600" dirty="0"/>
              <a:t> (συντίθενται με  τεχνολογία  </a:t>
            </a:r>
            <a:r>
              <a:rPr lang="el-GR" sz="8600" dirty="0" err="1"/>
              <a:t>ανασυνδυασμένου</a:t>
            </a:r>
            <a:r>
              <a:rPr lang="el-GR" sz="8600" dirty="0"/>
              <a:t> DΝΑ</a:t>
            </a:r>
            <a:r>
              <a:rPr lang="el-GR" sz="9600" dirty="0"/>
              <a:t>, </a:t>
            </a:r>
            <a:r>
              <a:rPr lang="el-GR" sz="9600" u="sng" dirty="0" err="1"/>
              <a:t>ανοσοτροποποιητικά</a:t>
            </a:r>
            <a:endParaRPr lang="el-GR" sz="9600" u="sng" dirty="0"/>
          </a:p>
          <a:p>
            <a:pPr>
              <a:buNone/>
            </a:pPr>
            <a:r>
              <a:rPr lang="el-GR" sz="8600" dirty="0"/>
              <a:t>      </a:t>
            </a:r>
            <a:r>
              <a:rPr lang="el-GR" sz="8600" dirty="0" err="1"/>
              <a:t>ιντερφερόνη</a:t>
            </a:r>
            <a:r>
              <a:rPr lang="el-GR" sz="8600" dirty="0"/>
              <a:t> α-2β : θεραπεία  ηπατίτιδας Β και C </a:t>
            </a:r>
            <a:r>
              <a:rPr lang="en-US" sz="8600" dirty="0"/>
              <a:t> -  </a:t>
            </a:r>
            <a:r>
              <a:rPr lang="el-GR" sz="8600" dirty="0"/>
              <a:t>ανεπιθύμητες ενέργειες :  πυρετός,  ρίγος,  μυαλγίες,  </a:t>
            </a:r>
            <a:r>
              <a:rPr lang="el-GR" sz="8600" dirty="0" err="1"/>
              <a:t>αρθαλγίες</a:t>
            </a:r>
            <a:r>
              <a:rPr lang="el-GR" sz="8600" dirty="0"/>
              <a:t>,  γαστρεντερικές διαταραχές,  καταστολή  μυελού  οστών, </a:t>
            </a:r>
            <a:r>
              <a:rPr lang="el-GR" sz="8600" dirty="0" err="1"/>
              <a:t>νευροτοξικότητα</a:t>
            </a:r>
            <a:r>
              <a:rPr lang="el-GR" sz="8600" dirty="0"/>
              <a:t>,</a:t>
            </a:r>
          </a:p>
          <a:p>
            <a:pPr>
              <a:buNone/>
            </a:pPr>
            <a:r>
              <a:rPr lang="el-GR" sz="8600" dirty="0"/>
              <a:t>      η ανάπτυξη νέων  φαρμάκων  έχει  περιορίσει την χρήση τους</a:t>
            </a:r>
            <a:endParaRPr lang="en-US" sz="8600" dirty="0"/>
          </a:p>
          <a:p>
            <a:pPr>
              <a:buNone/>
            </a:pPr>
            <a:r>
              <a:rPr lang="en-US" sz="8600" dirty="0"/>
              <a:t>     </a:t>
            </a:r>
            <a:r>
              <a:rPr lang="el-GR" sz="12800" b="1" dirty="0">
                <a:solidFill>
                  <a:srgbClr val="00B050"/>
                </a:solidFill>
              </a:rPr>
              <a:t> </a:t>
            </a:r>
            <a:r>
              <a:rPr lang="el-GR" sz="12800" b="1" dirty="0">
                <a:solidFill>
                  <a:srgbClr val="0070C0"/>
                </a:solidFill>
              </a:rPr>
              <a:t>στόχος θεραπείας : </a:t>
            </a:r>
            <a:r>
              <a:rPr lang="en-US" sz="12800" b="1" dirty="0">
                <a:solidFill>
                  <a:srgbClr val="0070C0"/>
                </a:solidFill>
              </a:rPr>
              <a:t>SVR (sustained </a:t>
            </a:r>
            <a:r>
              <a:rPr lang="en-US" sz="12800" b="1" dirty="0" err="1">
                <a:solidFill>
                  <a:srgbClr val="0070C0"/>
                </a:solidFill>
              </a:rPr>
              <a:t>virologic</a:t>
            </a:r>
            <a:r>
              <a:rPr lang="en-US" sz="12800" b="1" dirty="0">
                <a:solidFill>
                  <a:srgbClr val="0070C0"/>
                </a:solidFill>
              </a:rPr>
              <a:t> response) </a:t>
            </a:r>
            <a:r>
              <a:rPr lang="el-GR" sz="12800" b="1" dirty="0">
                <a:solidFill>
                  <a:srgbClr val="0070C0"/>
                </a:solidFill>
              </a:rPr>
              <a:t> παρατεταμένη </a:t>
            </a:r>
            <a:r>
              <a:rPr lang="el-GR" sz="12800" b="1" dirty="0" err="1">
                <a:solidFill>
                  <a:srgbClr val="0070C0"/>
                </a:solidFill>
              </a:rPr>
              <a:t>ιολογική</a:t>
            </a:r>
            <a:r>
              <a:rPr lang="el-GR" sz="12800" b="1" dirty="0">
                <a:solidFill>
                  <a:srgbClr val="0070C0"/>
                </a:solidFill>
              </a:rPr>
              <a:t> απόκριση</a:t>
            </a:r>
          </a:p>
          <a:p>
            <a:pPr>
              <a:buNone/>
            </a:pPr>
            <a:endParaRPr lang="el-GR" sz="11200" b="1" dirty="0">
              <a:solidFill>
                <a:srgbClr val="0070C0"/>
              </a:solidFill>
            </a:endParaRPr>
          </a:p>
          <a:p>
            <a:pPr>
              <a:buNone/>
            </a:pPr>
            <a:endParaRPr lang="el-GR" sz="11200" b="1" dirty="0">
              <a:solidFill>
                <a:srgbClr val="0070C0"/>
              </a:solidFill>
            </a:endParaRPr>
          </a:p>
          <a:p>
            <a:pPr>
              <a:buNone/>
            </a:pPr>
            <a:endParaRPr lang="en-US" sz="8600" dirty="0"/>
          </a:p>
          <a:p>
            <a:pPr>
              <a:buNone/>
            </a:pPr>
            <a:endParaRPr lang="en-US" sz="8600" dirty="0"/>
          </a:p>
          <a:p>
            <a:pPr>
              <a:buNone/>
            </a:pPr>
            <a:endParaRPr lang="en-US" sz="8600" dirty="0"/>
          </a:p>
          <a:p>
            <a:pPr>
              <a:buNone/>
            </a:pPr>
            <a:r>
              <a:rPr lang="en-US" sz="8600" dirty="0"/>
              <a:t>     </a:t>
            </a:r>
          </a:p>
          <a:p>
            <a:pPr>
              <a:buNone/>
            </a:pPr>
            <a:r>
              <a:rPr lang="en-US" sz="8600" dirty="0"/>
              <a:t>      </a:t>
            </a:r>
            <a:endParaRPr lang="el-GR" sz="8600" dirty="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48680"/>
            <a:ext cx="8229600" cy="648072"/>
          </a:xfrm>
        </p:spPr>
        <p:txBody>
          <a:bodyPr>
            <a:normAutofit fontScale="90000"/>
          </a:bodyPr>
          <a:lstStyle/>
          <a:p>
            <a:r>
              <a:rPr lang="el-GR" b="1" dirty="0" err="1">
                <a:solidFill>
                  <a:srgbClr val="0070C0"/>
                </a:solidFill>
              </a:rPr>
              <a:t>Αντιϊικά</a:t>
            </a:r>
            <a:r>
              <a:rPr lang="el-GR" b="1" dirty="0">
                <a:solidFill>
                  <a:srgbClr val="0070C0"/>
                </a:solidFill>
              </a:rPr>
              <a:t>   </a:t>
            </a:r>
            <a:r>
              <a:rPr lang="en-US" b="1" dirty="0">
                <a:solidFill>
                  <a:srgbClr val="0070C0"/>
                </a:solidFill>
              </a:rPr>
              <a:t>HBV</a:t>
            </a:r>
            <a:endParaRPr lang="el-GR" b="1" dirty="0">
              <a:solidFill>
                <a:srgbClr val="0070C0"/>
              </a:solidFill>
            </a:endParaRPr>
          </a:p>
        </p:txBody>
      </p:sp>
      <p:sp>
        <p:nvSpPr>
          <p:cNvPr id="3" name="2 - Θέση περιεχομένου"/>
          <p:cNvSpPr>
            <a:spLocks noGrp="1"/>
          </p:cNvSpPr>
          <p:nvPr>
            <p:ph idx="1"/>
          </p:nvPr>
        </p:nvSpPr>
        <p:spPr/>
        <p:txBody>
          <a:bodyPr>
            <a:normAutofit fontScale="85000" lnSpcReduction="20000"/>
          </a:bodyPr>
          <a:lstStyle/>
          <a:p>
            <a:pPr>
              <a:buNone/>
            </a:pPr>
            <a:endParaRPr lang="el-GR" dirty="0"/>
          </a:p>
          <a:p>
            <a:pPr>
              <a:buNone/>
            </a:pPr>
            <a:r>
              <a:rPr lang="el-GR" b="1" dirty="0"/>
              <a:t>   </a:t>
            </a:r>
            <a:r>
              <a:rPr lang="en-US" b="1" dirty="0">
                <a:solidFill>
                  <a:srgbClr val="0070C0"/>
                </a:solidFill>
              </a:rPr>
              <a:t>nucleosides</a:t>
            </a:r>
            <a:r>
              <a:rPr lang="el-GR" b="1" dirty="0">
                <a:solidFill>
                  <a:srgbClr val="0070C0"/>
                </a:solidFill>
              </a:rPr>
              <a:t>  &amp; </a:t>
            </a:r>
            <a:r>
              <a:rPr lang="en-US" b="1" dirty="0">
                <a:solidFill>
                  <a:srgbClr val="0070C0"/>
                </a:solidFill>
              </a:rPr>
              <a:t>nucleotides</a:t>
            </a:r>
            <a:r>
              <a:rPr lang="el-GR" b="1" dirty="0">
                <a:solidFill>
                  <a:srgbClr val="0070C0"/>
                </a:solidFill>
              </a:rPr>
              <a:t> </a:t>
            </a:r>
            <a:r>
              <a:rPr lang="en-US" b="1" dirty="0">
                <a:solidFill>
                  <a:srgbClr val="0070C0"/>
                </a:solidFill>
              </a:rPr>
              <a:t>analogues:</a:t>
            </a:r>
          </a:p>
          <a:p>
            <a:pPr>
              <a:buNone/>
            </a:pPr>
            <a:r>
              <a:rPr lang="en-US" dirty="0">
                <a:solidFill>
                  <a:srgbClr val="0070C0"/>
                </a:solidFill>
              </a:rPr>
              <a:t>  </a:t>
            </a:r>
          </a:p>
          <a:p>
            <a:pPr>
              <a:buNone/>
            </a:pPr>
            <a:r>
              <a:rPr lang="en-US" dirty="0">
                <a:solidFill>
                  <a:srgbClr val="0070C0"/>
                </a:solidFill>
              </a:rPr>
              <a:t>   </a:t>
            </a:r>
            <a:r>
              <a:rPr lang="en-US" b="1" dirty="0" err="1">
                <a:solidFill>
                  <a:srgbClr val="0070C0"/>
                </a:solidFill>
              </a:rPr>
              <a:t>Lamivudine</a:t>
            </a:r>
            <a:r>
              <a:rPr lang="en-US" b="1" dirty="0">
                <a:solidFill>
                  <a:srgbClr val="0070C0"/>
                </a:solidFill>
              </a:rPr>
              <a:t> </a:t>
            </a:r>
          </a:p>
          <a:p>
            <a:pPr>
              <a:buNone/>
            </a:pPr>
            <a:r>
              <a:rPr lang="en-US" b="1" dirty="0">
                <a:solidFill>
                  <a:srgbClr val="0070C0"/>
                </a:solidFill>
              </a:rPr>
              <a:t>   </a:t>
            </a:r>
            <a:r>
              <a:rPr lang="en-US" b="1" dirty="0" err="1">
                <a:solidFill>
                  <a:srgbClr val="0070C0"/>
                </a:solidFill>
              </a:rPr>
              <a:t>Adefovir</a:t>
            </a:r>
            <a:r>
              <a:rPr lang="en-US" b="1" dirty="0">
                <a:solidFill>
                  <a:srgbClr val="0070C0"/>
                </a:solidFill>
              </a:rPr>
              <a:t>   </a:t>
            </a:r>
          </a:p>
          <a:p>
            <a:pPr>
              <a:buNone/>
            </a:pPr>
            <a:r>
              <a:rPr lang="en-US" b="1" dirty="0">
                <a:solidFill>
                  <a:srgbClr val="0070C0"/>
                </a:solidFill>
              </a:rPr>
              <a:t>   </a:t>
            </a:r>
            <a:r>
              <a:rPr lang="en-US" b="1" dirty="0" err="1">
                <a:solidFill>
                  <a:srgbClr val="0070C0"/>
                </a:solidFill>
              </a:rPr>
              <a:t>Entecavir</a:t>
            </a:r>
            <a:endParaRPr lang="en-US" b="1" dirty="0">
              <a:solidFill>
                <a:srgbClr val="0070C0"/>
              </a:solidFill>
            </a:endParaRPr>
          </a:p>
          <a:p>
            <a:pPr>
              <a:buNone/>
            </a:pPr>
            <a:r>
              <a:rPr lang="en-US" b="1" dirty="0">
                <a:solidFill>
                  <a:srgbClr val="0070C0"/>
                </a:solidFill>
              </a:rPr>
              <a:t>   </a:t>
            </a:r>
            <a:r>
              <a:rPr lang="en-US" b="1" dirty="0" err="1">
                <a:solidFill>
                  <a:srgbClr val="0070C0"/>
                </a:solidFill>
              </a:rPr>
              <a:t>Tenofovir</a:t>
            </a:r>
            <a:endParaRPr lang="en-US" b="1" dirty="0">
              <a:solidFill>
                <a:srgbClr val="0070C0"/>
              </a:solidFill>
            </a:endParaRPr>
          </a:p>
          <a:p>
            <a:pPr>
              <a:buNone/>
            </a:pPr>
            <a:r>
              <a:rPr lang="en-US" b="1" dirty="0">
                <a:solidFill>
                  <a:srgbClr val="0070C0"/>
                </a:solidFill>
              </a:rPr>
              <a:t>   </a:t>
            </a:r>
            <a:r>
              <a:rPr lang="en-US" b="1" dirty="0" err="1">
                <a:solidFill>
                  <a:srgbClr val="0070C0"/>
                </a:solidFill>
              </a:rPr>
              <a:t>Ribavirin</a:t>
            </a:r>
            <a:endParaRPr lang="en-US" b="1" dirty="0">
              <a:solidFill>
                <a:srgbClr val="0070C0"/>
              </a:solidFill>
            </a:endParaRPr>
          </a:p>
          <a:p>
            <a:pPr>
              <a:buNone/>
            </a:pPr>
            <a:r>
              <a:rPr lang="en-US" b="1" dirty="0">
                <a:solidFill>
                  <a:srgbClr val="0070C0"/>
                </a:solidFill>
              </a:rPr>
              <a:t>   </a:t>
            </a:r>
            <a:r>
              <a:rPr lang="en-US" b="1" dirty="0" err="1">
                <a:solidFill>
                  <a:srgbClr val="0070C0"/>
                </a:solidFill>
              </a:rPr>
              <a:t>Zidovudine</a:t>
            </a:r>
            <a:r>
              <a:rPr lang="el-GR" b="1" dirty="0">
                <a:solidFill>
                  <a:srgbClr val="0070C0"/>
                </a:solidFill>
              </a:rPr>
              <a:t>   </a:t>
            </a:r>
            <a:endParaRPr lang="en-US" b="1" dirty="0">
              <a:solidFill>
                <a:srgbClr val="0070C0"/>
              </a:solidFill>
            </a:endParaRPr>
          </a:p>
          <a:p>
            <a:pPr>
              <a:buNone/>
            </a:pPr>
            <a:r>
              <a:rPr lang="en-US" b="1" dirty="0">
                <a:solidFill>
                  <a:srgbClr val="FFFF00"/>
                </a:solidFill>
              </a:rPr>
              <a:t>    </a:t>
            </a:r>
            <a:endParaRPr lang="el-GR" b="1" dirty="0">
              <a:solidFill>
                <a:srgbClr val="FFFF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792088"/>
          </a:xfrm>
        </p:spPr>
        <p:txBody>
          <a:bodyPr>
            <a:normAutofit/>
          </a:bodyPr>
          <a:lstStyle/>
          <a:p>
            <a:r>
              <a:rPr lang="el-GR" b="1" dirty="0" err="1">
                <a:solidFill>
                  <a:srgbClr val="0070C0"/>
                </a:solidFill>
              </a:rPr>
              <a:t>Αντιϊικά</a:t>
            </a:r>
            <a:r>
              <a:rPr lang="en-US" b="1" dirty="0">
                <a:solidFill>
                  <a:srgbClr val="0070C0"/>
                </a:solidFill>
              </a:rPr>
              <a:t> </a:t>
            </a:r>
            <a:r>
              <a:rPr lang="el-GR" b="1" dirty="0">
                <a:solidFill>
                  <a:srgbClr val="0070C0"/>
                </a:solidFill>
              </a:rPr>
              <a:t> </a:t>
            </a:r>
            <a:r>
              <a:rPr lang="en-US" b="1" dirty="0">
                <a:solidFill>
                  <a:srgbClr val="0070C0"/>
                </a:solidFill>
              </a:rPr>
              <a:t>HCV</a:t>
            </a:r>
            <a:endParaRPr lang="el-GR" b="1" dirty="0">
              <a:solidFill>
                <a:srgbClr val="0070C0"/>
              </a:solidFill>
            </a:endParaRPr>
          </a:p>
        </p:txBody>
      </p:sp>
      <p:sp>
        <p:nvSpPr>
          <p:cNvPr id="3" name="2 - Θέση περιεχομένου"/>
          <p:cNvSpPr>
            <a:spLocks noGrp="1"/>
          </p:cNvSpPr>
          <p:nvPr>
            <p:ph idx="1"/>
          </p:nvPr>
        </p:nvSpPr>
        <p:spPr>
          <a:xfrm>
            <a:off x="457200" y="1196752"/>
            <a:ext cx="8229600" cy="4929411"/>
          </a:xfrm>
        </p:spPr>
        <p:txBody>
          <a:bodyPr>
            <a:normAutofit fontScale="85000" lnSpcReduction="20000"/>
          </a:bodyPr>
          <a:lstStyle/>
          <a:p>
            <a:r>
              <a:rPr lang="en-US" sz="3800" b="1" dirty="0">
                <a:solidFill>
                  <a:srgbClr val="0070C0"/>
                </a:solidFill>
              </a:rPr>
              <a:t>Nonstructural protein 5A (NS5A) Inhibitors :</a:t>
            </a:r>
            <a:r>
              <a:rPr lang="en-US" sz="3800" b="1" dirty="0"/>
              <a:t> </a:t>
            </a:r>
          </a:p>
          <a:p>
            <a:r>
              <a:rPr lang="en-US" sz="3000" strike="sngStrike" dirty="0" err="1"/>
              <a:t>Daclatasvir</a:t>
            </a:r>
            <a:r>
              <a:rPr lang="en-US" sz="3000" strike="sngStrike" dirty="0"/>
              <a:t>,</a:t>
            </a:r>
            <a:r>
              <a:rPr lang="en-US" sz="3000" dirty="0"/>
              <a:t> </a:t>
            </a:r>
            <a:r>
              <a:rPr lang="en-US" sz="3000" strike="sngStrike" dirty="0" err="1"/>
              <a:t>Ombitasvir</a:t>
            </a:r>
            <a:r>
              <a:rPr lang="en-US" sz="3000" dirty="0"/>
              <a:t>, </a:t>
            </a:r>
            <a:r>
              <a:rPr lang="en-US" sz="3000" dirty="0" err="1"/>
              <a:t>Ledipasvir</a:t>
            </a:r>
            <a:r>
              <a:rPr lang="en-US" sz="3000" dirty="0"/>
              <a:t>, </a:t>
            </a:r>
            <a:r>
              <a:rPr lang="en-US" sz="3000" dirty="0" err="1"/>
              <a:t>Elbasvir</a:t>
            </a:r>
            <a:r>
              <a:rPr lang="en-US" sz="3000" dirty="0"/>
              <a:t>, </a:t>
            </a:r>
            <a:r>
              <a:rPr lang="en-US" sz="3000" dirty="0" err="1"/>
              <a:t>Veltapasvir</a:t>
            </a:r>
            <a:r>
              <a:rPr lang="en-US" sz="3000" dirty="0"/>
              <a:t> </a:t>
            </a:r>
          </a:p>
          <a:p>
            <a:r>
              <a:rPr lang="en-US" sz="3800" b="1" dirty="0">
                <a:solidFill>
                  <a:srgbClr val="0070C0"/>
                </a:solidFill>
              </a:rPr>
              <a:t>Nonstructural protein 5B (NS5B) Inhibitors </a:t>
            </a:r>
            <a:r>
              <a:rPr lang="en-US" sz="3800" dirty="0">
                <a:solidFill>
                  <a:srgbClr val="0070C0"/>
                </a:solidFill>
              </a:rPr>
              <a:t>:</a:t>
            </a:r>
            <a:r>
              <a:rPr lang="en-US" sz="3800" dirty="0"/>
              <a:t> </a:t>
            </a:r>
          </a:p>
          <a:p>
            <a:pPr>
              <a:buNone/>
            </a:pPr>
            <a:r>
              <a:rPr lang="en-US" sz="3000" dirty="0"/>
              <a:t>       </a:t>
            </a:r>
            <a:r>
              <a:rPr lang="en-US" sz="3000" dirty="0" err="1"/>
              <a:t>Sofosbuvir</a:t>
            </a:r>
            <a:r>
              <a:rPr lang="en-US" sz="3000" dirty="0"/>
              <a:t>, </a:t>
            </a:r>
            <a:r>
              <a:rPr lang="en-US" sz="3000" strike="sngStrike" dirty="0" err="1"/>
              <a:t>Beclabusvir</a:t>
            </a:r>
            <a:r>
              <a:rPr lang="en-US" sz="3000" strike="sngStrike" dirty="0"/>
              <a:t> </a:t>
            </a:r>
            <a:r>
              <a:rPr lang="en-US" sz="3000" dirty="0"/>
              <a:t>(nucleotide analogues) – </a:t>
            </a:r>
            <a:r>
              <a:rPr lang="en-US" sz="3000" dirty="0" err="1"/>
              <a:t>Dasabuvir</a:t>
            </a:r>
            <a:r>
              <a:rPr lang="en-US" sz="3000" dirty="0"/>
              <a:t> (non-nucleoside)</a:t>
            </a:r>
          </a:p>
          <a:p>
            <a:r>
              <a:rPr lang="en-US" sz="3800" b="1" dirty="0">
                <a:solidFill>
                  <a:srgbClr val="0070C0"/>
                </a:solidFill>
              </a:rPr>
              <a:t>Protease Inhibitors :</a:t>
            </a:r>
            <a:r>
              <a:rPr lang="el-GR" sz="3800" b="1" dirty="0"/>
              <a:t> </a:t>
            </a:r>
            <a:r>
              <a:rPr lang="en-US" sz="3800" dirty="0"/>
              <a:t>  </a:t>
            </a:r>
            <a:r>
              <a:rPr lang="en-US" sz="3300" strike="sngStrike" dirty="0" err="1"/>
              <a:t>Telaprevir</a:t>
            </a:r>
            <a:r>
              <a:rPr lang="en-US" sz="3300" strike="sngStrike" dirty="0"/>
              <a:t>, </a:t>
            </a:r>
            <a:r>
              <a:rPr lang="en-US" sz="3300" strike="sngStrike" dirty="0" err="1"/>
              <a:t>Boceprevir</a:t>
            </a:r>
            <a:r>
              <a:rPr lang="en-US" sz="3300" dirty="0"/>
              <a:t>, </a:t>
            </a:r>
            <a:r>
              <a:rPr lang="en-US" sz="3300" strike="sngStrike" dirty="0" err="1"/>
              <a:t>Simeprevir</a:t>
            </a:r>
            <a:r>
              <a:rPr lang="en-US" sz="3300" strike="sngStrike" dirty="0"/>
              <a:t>,</a:t>
            </a:r>
            <a:r>
              <a:rPr lang="en-US" sz="3300" dirty="0"/>
              <a:t> </a:t>
            </a:r>
            <a:r>
              <a:rPr lang="en-US" sz="3300" strike="sngStrike" dirty="0" err="1"/>
              <a:t>Paritaprevir</a:t>
            </a:r>
            <a:r>
              <a:rPr lang="en-US" sz="3300" dirty="0" err="1"/>
              <a:t>,</a:t>
            </a:r>
            <a:r>
              <a:rPr lang="en-US" sz="3300" strike="sngStrike" dirty="0" err="1"/>
              <a:t>Grazoprevir</a:t>
            </a:r>
            <a:r>
              <a:rPr lang="en-US" sz="3300" dirty="0"/>
              <a:t>, </a:t>
            </a:r>
            <a:r>
              <a:rPr lang="en-US" sz="3300" strike="sngStrike" dirty="0" err="1"/>
              <a:t>Asunaprevir</a:t>
            </a:r>
            <a:r>
              <a:rPr lang="en-US" sz="3300" strike="sngStrike" dirty="0"/>
              <a:t> </a:t>
            </a:r>
            <a:r>
              <a:rPr lang="en-US" sz="3300" dirty="0"/>
              <a:t>2015,</a:t>
            </a:r>
            <a:r>
              <a:rPr lang="en-US" sz="3300" strike="sngStrike" dirty="0"/>
              <a:t>Faldaprevir</a:t>
            </a:r>
            <a:r>
              <a:rPr lang="en-US" sz="3300" dirty="0"/>
              <a:t> , </a:t>
            </a:r>
            <a:r>
              <a:rPr lang="en-US" sz="3300" dirty="0" err="1"/>
              <a:t>Fosamprenavir</a:t>
            </a:r>
            <a:endParaRPr lang="el-GR" sz="3300" dirty="0"/>
          </a:p>
          <a:p>
            <a:endParaRPr lang="en-US" sz="3000" dirty="0"/>
          </a:p>
          <a:p>
            <a:r>
              <a:rPr lang="el-GR" sz="2800" b="1" dirty="0">
                <a:solidFill>
                  <a:srgbClr val="0070C0"/>
                </a:solidFill>
              </a:rPr>
              <a:t>Ανάκληση </a:t>
            </a:r>
            <a:r>
              <a:rPr lang="en-US" sz="2800" b="1" dirty="0">
                <a:solidFill>
                  <a:srgbClr val="0070C0"/>
                </a:solidFill>
              </a:rPr>
              <a:t>EMA</a:t>
            </a:r>
            <a:r>
              <a:rPr lang="el-GR" sz="2800" b="1" dirty="0">
                <a:solidFill>
                  <a:srgbClr val="0070C0"/>
                </a:solidFill>
              </a:rPr>
              <a:t> , </a:t>
            </a:r>
            <a:r>
              <a:rPr lang="en-US" sz="2800" b="1" dirty="0">
                <a:solidFill>
                  <a:srgbClr val="0070C0"/>
                </a:solidFill>
              </a:rPr>
              <a:t>FDA</a:t>
            </a:r>
            <a:r>
              <a:rPr lang="el-GR" sz="2800" b="1" dirty="0">
                <a:solidFill>
                  <a:srgbClr val="0070C0"/>
                </a:solidFill>
              </a:rPr>
              <a:t> </a:t>
            </a:r>
            <a:r>
              <a:rPr lang="el-GR" sz="2800" b="1" dirty="0"/>
              <a:t>:</a:t>
            </a:r>
            <a:r>
              <a:rPr lang="en-US" sz="2800" dirty="0"/>
              <a:t> </a:t>
            </a:r>
            <a:r>
              <a:rPr lang="el-GR" sz="2800" u="sng" dirty="0"/>
              <a:t>τα διακριτής διαγραφής</a:t>
            </a:r>
            <a:r>
              <a:rPr lang="en-US" sz="2800" u="sng" dirty="0"/>
              <a:t> </a:t>
            </a:r>
            <a:r>
              <a:rPr lang="el-GR" sz="2800" u="sng" dirty="0"/>
              <a:t>απόσυρση </a:t>
            </a:r>
            <a:r>
              <a:rPr lang="el-GR" sz="2800" dirty="0"/>
              <a:t>από  παρασκευαστή  και το  </a:t>
            </a:r>
            <a:r>
              <a:rPr lang="en-US" sz="2800" dirty="0" err="1"/>
              <a:t>Viekirax</a:t>
            </a:r>
            <a:r>
              <a:rPr lang="el-GR" sz="2800" dirty="0"/>
              <a:t> </a:t>
            </a:r>
            <a:r>
              <a:rPr lang="en-US" sz="2800" dirty="0"/>
              <a:t>(</a:t>
            </a:r>
            <a:r>
              <a:rPr lang="en-US" sz="2800" dirty="0" err="1"/>
              <a:t>ombitasvir</a:t>
            </a:r>
            <a:r>
              <a:rPr lang="en-US" sz="2800" dirty="0"/>
              <a:t>, </a:t>
            </a:r>
            <a:r>
              <a:rPr lang="en-US" sz="2800" dirty="0" err="1"/>
              <a:t>paritaprevir</a:t>
            </a:r>
            <a:r>
              <a:rPr lang="en-US" sz="2800" dirty="0"/>
              <a:t>, </a:t>
            </a:r>
            <a:r>
              <a:rPr lang="en-US" sz="2800" dirty="0" err="1"/>
              <a:t>ritonavir</a:t>
            </a:r>
            <a:r>
              <a:rPr lang="en-US" sz="2800" dirty="0"/>
              <a:t>)</a:t>
            </a:r>
            <a:r>
              <a:rPr lang="el-GR" sz="2800" dirty="0"/>
              <a:t>σε </a:t>
            </a:r>
            <a:r>
              <a:rPr lang="en-US" sz="2800" dirty="0"/>
              <a:t> </a:t>
            </a:r>
            <a:r>
              <a:rPr lang="el-GR" sz="2800" dirty="0"/>
              <a:t>ένα δισκίο, από </a:t>
            </a:r>
            <a:r>
              <a:rPr lang="en-US" sz="2800" dirty="0"/>
              <a:t>FDA,</a:t>
            </a:r>
            <a:r>
              <a:rPr lang="el-GR" sz="2800" dirty="0"/>
              <a:t> λόγω</a:t>
            </a:r>
            <a:r>
              <a:rPr lang="en-US" sz="2800" dirty="0"/>
              <a:t> </a:t>
            </a:r>
            <a:r>
              <a:rPr lang="el-GR" sz="2800" dirty="0"/>
              <a:t>περιστατικών  </a:t>
            </a:r>
            <a:r>
              <a:rPr lang="el-GR" sz="2800" dirty="0" err="1"/>
              <a:t>επανενεργοποίησης</a:t>
            </a:r>
            <a:r>
              <a:rPr lang="el-GR" sz="2800" dirty="0"/>
              <a:t>  ηπατίτιδας</a:t>
            </a:r>
            <a:r>
              <a:rPr lang="en-US" sz="2800" dirty="0"/>
              <a:t> B</a:t>
            </a:r>
            <a:r>
              <a:rPr lang="el-GR" sz="2800" dirty="0"/>
              <a:t>, ορισμένων θανατηφόρων</a:t>
            </a:r>
          </a:p>
          <a:p>
            <a:pPr>
              <a:buNone/>
            </a:pPr>
            <a:endParaRPr lang="en-US" sz="3000" dirty="0"/>
          </a:p>
          <a:p>
            <a:pPr>
              <a:buNone/>
            </a:pPr>
            <a:endParaRPr lang="en-US" sz="3000" dirty="0"/>
          </a:p>
          <a:p>
            <a:pPr>
              <a:buNone/>
            </a:pPr>
            <a:endParaRPr lang="en-US" sz="3000" dirty="0"/>
          </a:p>
          <a:p>
            <a:pPr>
              <a:buNone/>
            </a:pPr>
            <a:endParaRPr lang="el-GR" sz="3000" dirty="0"/>
          </a:p>
          <a:p>
            <a:pPr>
              <a:buNone/>
            </a:pPr>
            <a:endParaRPr lang="el-GR" sz="3000" dirty="0"/>
          </a:p>
          <a:p>
            <a:pPr>
              <a:buNone/>
            </a:pPr>
            <a:endParaRPr lang="el-GR" sz="3000" dirty="0"/>
          </a:p>
          <a:p>
            <a:pPr>
              <a:buNone/>
            </a:pPr>
            <a:endParaRPr lang="en-US" sz="3000" dirty="0"/>
          </a:p>
          <a:p>
            <a:endParaRPr lang="en-US" sz="2000" b="1" dirty="0"/>
          </a:p>
          <a:p>
            <a:endParaRPr lang="en-US" sz="2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32656"/>
            <a:ext cx="8229600" cy="792088"/>
          </a:xfrm>
        </p:spPr>
        <p:txBody>
          <a:bodyPr>
            <a:normAutofit/>
          </a:bodyPr>
          <a:lstStyle/>
          <a:p>
            <a:r>
              <a:rPr lang="el-GR" sz="4000" b="1" dirty="0">
                <a:solidFill>
                  <a:srgbClr val="7030A0"/>
                </a:solidFill>
              </a:rPr>
              <a:t>Ιδιότητες   Ιών </a:t>
            </a:r>
          </a:p>
        </p:txBody>
      </p:sp>
      <p:sp>
        <p:nvSpPr>
          <p:cNvPr id="3" name="2 - Θέση περιεχομένου"/>
          <p:cNvSpPr>
            <a:spLocks noGrp="1"/>
          </p:cNvSpPr>
          <p:nvPr>
            <p:ph idx="1"/>
          </p:nvPr>
        </p:nvSpPr>
        <p:spPr>
          <a:xfrm>
            <a:off x="457200" y="1124744"/>
            <a:ext cx="8229600" cy="5472608"/>
          </a:xfrm>
        </p:spPr>
        <p:txBody>
          <a:bodyPr>
            <a:normAutofit fontScale="25000" lnSpcReduction="20000"/>
          </a:bodyPr>
          <a:lstStyle/>
          <a:p>
            <a:endParaRPr lang="en-US" sz="7000" dirty="0"/>
          </a:p>
          <a:p>
            <a:r>
              <a:rPr lang="el-GR" sz="9600" b="1" dirty="0">
                <a:solidFill>
                  <a:srgbClr val="7030A0"/>
                </a:solidFill>
              </a:rPr>
              <a:t>μη αυτοτελείς δομές   -   υποχρεωτικά ενδοκυτταρικά παράσιτα</a:t>
            </a:r>
          </a:p>
          <a:p>
            <a:endParaRPr lang="en-US" sz="9600" b="1" dirty="0">
              <a:solidFill>
                <a:srgbClr val="7030A0"/>
              </a:solidFill>
            </a:endParaRPr>
          </a:p>
          <a:p>
            <a:r>
              <a:rPr lang="el-GR" sz="9600" b="1" dirty="0">
                <a:solidFill>
                  <a:srgbClr val="7030A0"/>
                </a:solidFill>
              </a:rPr>
              <a:t>1/100 του μεγέθους των  βακτηρίων, 20 - 300 </a:t>
            </a:r>
            <a:r>
              <a:rPr lang="el-GR" sz="9600" b="1" dirty="0" err="1">
                <a:solidFill>
                  <a:srgbClr val="7030A0"/>
                </a:solidFill>
              </a:rPr>
              <a:t>nm</a:t>
            </a:r>
            <a:r>
              <a:rPr lang="el-GR" sz="9600" b="1" dirty="0">
                <a:solidFill>
                  <a:srgbClr val="7030A0"/>
                </a:solidFill>
              </a:rPr>
              <a:t>, μόνο με  ηλεκτρονικό μικροσκόπιο τον 20ό αιώνα</a:t>
            </a:r>
          </a:p>
          <a:p>
            <a:endParaRPr lang="el-GR" sz="9600" b="1" dirty="0">
              <a:solidFill>
                <a:srgbClr val="7030A0"/>
              </a:solidFill>
            </a:endParaRPr>
          </a:p>
          <a:p>
            <a:r>
              <a:rPr lang="en-US" sz="9600" b="1" dirty="0">
                <a:solidFill>
                  <a:srgbClr val="7030A0"/>
                </a:solidFill>
              </a:rPr>
              <a:t> </a:t>
            </a:r>
            <a:r>
              <a:rPr lang="el-GR" sz="9600" b="1" dirty="0" err="1">
                <a:solidFill>
                  <a:srgbClr val="7030A0"/>
                </a:solidFill>
              </a:rPr>
              <a:t>γονιδίωμα</a:t>
            </a:r>
            <a:r>
              <a:rPr lang="el-GR" sz="9600" b="1" dirty="0">
                <a:solidFill>
                  <a:srgbClr val="7030A0"/>
                </a:solidFill>
              </a:rPr>
              <a:t>  ιών </a:t>
            </a:r>
            <a:r>
              <a:rPr lang="en-US" sz="9600" b="1" dirty="0">
                <a:solidFill>
                  <a:srgbClr val="7030A0"/>
                </a:solidFill>
              </a:rPr>
              <a:t>: </a:t>
            </a:r>
          </a:p>
          <a:p>
            <a:pPr>
              <a:buNone/>
            </a:pPr>
            <a:r>
              <a:rPr lang="en-US" sz="9600" b="1" dirty="0">
                <a:solidFill>
                  <a:srgbClr val="7030A0"/>
                </a:solidFill>
              </a:rPr>
              <a:t>      </a:t>
            </a:r>
            <a:r>
              <a:rPr lang="el-GR" sz="9600" b="1" dirty="0">
                <a:solidFill>
                  <a:srgbClr val="7030A0"/>
                </a:solidFill>
              </a:rPr>
              <a:t>DNA  </a:t>
            </a:r>
            <a:r>
              <a:rPr lang="en-US" sz="9600" b="1" dirty="0">
                <a:solidFill>
                  <a:srgbClr val="7030A0"/>
                </a:solidFill>
              </a:rPr>
              <a:t>poxviruses, herpes, </a:t>
            </a:r>
            <a:r>
              <a:rPr lang="en-US" sz="9600" b="1" dirty="0" err="1">
                <a:solidFill>
                  <a:srgbClr val="7030A0"/>
                </a:solidFill>
              </a:rPr>
              <a:t>adenoviruses,papilloma</a:t>
            </a:r>
            <a:r>
              <a:rPr lang="en-US" sz="9600" b="1" dirty="0">
                <a:solidFill>
                  <a:srgbClr val="7030A0"/>
                </a:solidFill>
              </a:rPr>
              <a:t> viruses</a:t>
            </a:r>
          </a:p>
          <a:p>
            <a:pPr>
              <a:buNone/>
            </a:pPr>
            <a:r>
              <a:rPr lang="en-US" sz="9600" b="1" dirty="0">
                <a:solidFill>
                  <a:srgbClr val="7030A0"/>
                </a:solidFill>
              </a:rPr>
              <a:t>     </a:t>
            </a:r>
            <a:r>
              <a:rPr lang="el-GR" sz="9600" b="1" dirty="0">
                <a:solidFill>
                  <a:srgbClr val="7030A0"/>
                </a:solidFill>
              </a:rPr>
              <a:t> RNA</a:t>
            </a:r>
            <a:r>
              <a:rPr lang="en-US" sz="9600" b="1" dirty="0">
                <a:solidFill>
                  <a:srgbClr val="7030A0"/>
                </a:solidFill>
              </a:rPr>
              <a:t> </a:t>
            </a:r>
            <a:r>
              <a:rPr lang="el-GR" sz="9600" b="1" dirty="0">
                <a:solidFill>
                  <a:srgbClr val="7030A0"/>
                </a:solidFill>
              </a:rPr>
              <a:t> </a:t>
            </a:r>
            <a:r>
              <a:rPr lang="en-US" sz="9600" b="1" dirty="0">
                <a:solidFill>
                  <a:srgbClr val="7030A0"/>
                </a:solidFill>
              </a:rPr>
              <a:t>influenza, measles, mumps, colds, meningitis, polio, retroviruses (HIV -AIDS, T-cell </a:t>
            </a:r>
            <a:r>
              <a:rPr lang="en-US" sz="9600" b="1" dirty="0" err="1">
                <a:solidFill>
                  <a:srgbClr val="7030A0"/>
                </a:solidFill>
              </a:rPr>
              <a:t>leukaemia</a:t>
            </a:r>
            <a:r>
              <a:rPr lang="en-US" sz="9600" b="1" dirty="0">
                <a:solidFill>
                  <a:srgbClr val="7030A0"/>
                </a:solidFill>
              </a:rPr>
              <a:t>), arena viruses</a:t>
            </a:r>
          </a:p>
          <a:p>
            <a:endParaRPr lang="en-US" sz="9600" b="1" dirty="0">
              <a:solidFill>
                <a:srgbClr val="7030A0"/>
              </a:solidFill>
            </a:endParaRPr>
          </a:p>
          <a:p>
            <a:r>
              <a:rPr lang="en-US" sz="9600" b="1" dirty="0">
                <a:solidFill>
                  <a:srgbClr val="7030A0"/>
                </a:solidFill>
              </a:rPr>
              <a:t> </a:t>
            </a:r>
            <a:r>
              <a:rPr lang="el-GR" sz="9600" b="1" dirty="0">
                <a:solidFill>
                  <a:srgbClr val="7030A0"/>
                </a:solidFill>
              </a:rPr>
              <a:t>ασθένειες από ιούς : </a:t>
            </a:r>
            <a:r>
              <a:rPr lang="el-GR" sz="9600" b="1" dirty="0" err="1">
                <a:solidFill>
                  <a:srgbClr val="7030A0"/>
                </a:solidFill>
              </a:rPr>
              <a:t>αυτοϊώμενες</a:t>
            </a:r>
            <a:r>
              <a:rPr lang="el-GR" sz="9600" b="1" dirty="0">
                <a:solidFill>
                  <a:srgbClr val="7030A0"/>
                </a:solidFill>
              </a:rPr>
              <a:t>  έως σοβαρές – θανατηφόρες</a:t>
            </a:r>
            <a:endParaRPr lang="en-US" sz="9600" b="1" dirty="0">
              <a:solidFill>
                <a:srgbClr val="7030A0"/>
              </a:solidFill>
            </a:endParaRPr>
          </a:p>
          <a:p>
            <a:endParaRPr lang="el-GR" sz="9600" b="1" dirty="0">
              <a:solidFill>
                <a:srgbClr val="7030A0"/>
              </a:solidFill>
            </a:endParaRPr>
          </a:p>
          <a:p>
            <a:r>
              <a:rPr lang="el-GR" sz="9600" b="1" dirty="0">
                <a:solidFill>
                  <a:srgbClr val="7030A0"/>
                </a:solidFill>
              </a:rPr>
              <a:t>αντιμετώπιση :  εμβόλια  -  </a:t>
            </a:r>
            <a:r>
              <a:rPr lang="el-GR" sz="9600" b="1" dirty="0" err="1">
                <a:solidFill>
                  <a:srgbClr val="7030A0"/>
                </a:solidFill>
              </a:rPr>
              <a:t>αντι</a:t>
            </a:r>
            <a:r>
              <a:rPr lang="el-GR" sz="9600" b="1" dirty="0">
                <a:solidFill>
                  <a:srgbClr val="7030A0"/>
                </a:solidFill>
              </a:rPr>
              <a:t>- </a:t>
            </a:r>
            <a:r>
              <a:rPr lang="el-GR" sz="9600" b="1" dirty="0" err="1">
                <a:solidFill>
                  <a:srgbClr val="7030A0"/>
                </a:solidFill>
              </a:rPr>
              <a:t>ιϊκά</a:t>
            </a:r>
            <a:r>
              <a:rPr lang="el-GR" sz="9600" b="1" dirty="0">
                <a:solidFill>
                  <a:srgbClr val="7030A0"/>
                </a:solidFill>
              </a:rPr>
              <a:t>  φάρμακα</a:t>
            </a:r>
            <a:r>
              <a:rPr lang="en-US" sz="9600" b="1" dirty="0">
                <a:solidFill>
                  <a:srgbClr val="7030A0"/>
                </a:solidFill>
              </a:rPr>
              <a:t> </a:t>
            </a:r>
            <a:endParaRPr lang="el-GR" sz="9600" b="1" dirty="0">
              <a:solidFill>
                <a:srgbClr val="7030A0"/>
              </a:solidFill>
            </a:endParaRPr>
          </a:p>
          <a:p>
            <a:pPr>
              <a:buNone/>
            </a:pPr>
            <a:r>
              <a:rPr lang="el-GR" sz="7000" dirty="0"/>
              <a:t> </a:t>
            </a:r>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9024" y="476673"/>
            <a:ext cx="8784976" cy="6381328"/>
          </a:xfrm>
        </p:spPr>
        <p:txBody>
          <a:bodyPr>
            <a:normAutofit fontScale="92500" lnSpcReduction="10000"/>
          </a:bodyPr>
          <a:lstStyle/>
          <a:p>
            <a:pPr>
              <a:buNone/>
            </a:pPr>
            <a:r>
              <a:rPr lang="el-GR" sz="3900" dirty="0">
                <a:solidFill>
                  <a:srgbClr val="00B050"/>
                </a:solidFill>
              </a:rPr>
              <a:t>     </a:t>
            </a:r>
            <a:r>
              <a:rPr lang="el-GR" sz="3900" b="1" dirty="0">
                <a:solidFill>
                  <a:srgbClr val="0070C0"/>
                </a:solidFill>
              </a:rPr>
              <a:t>αναστολείς DNA-πολυμεράσης </a:t>
            </a:r>
            <a:r>
              <a:rPr lang="en-US" sz="3900" b="1" dirty="0">
                <a:solidFill>
                  <a:srgbClr val="0070C0"/>
                </a:solidFill>
              </a:rPr>
              <a:t>HBV</a:t>
            </a:r>
            <a:r>
              <a:rPr lang="el-GR" sz="3900" b="1" dirty="0">
                <a:solidFill>
                  <a:srgbClr val="0070C0"/>
                </a:solidFill>
              </a:rPr>
              <a:t>  </a:t>
            </a:r>
            <a:endParaRPr lang="en-US" sz="3900" b="1" dirty="0">
              <a:solidFill>
                <a:srgbClr val="0070C0"/>
              </a:solidFill>
            </a:endParaRPr>
          </a:p>
          <a:p>
            <a:pPr>
              <a:buNone/>
            </a:pPr>
            <a:endParaRPr lang="en-US" sz="2400" b="1" dirty="0"/>
          </a:p>
          <a:p>
            <a:pPr>
              <a:buNone/>
            </a:pPr>
            <a:r>
              <a:rPr lang="en-US" sz="2400" b="1" dirty="0">
                <a:solidFill>
                  <a:srgbClr val="0070C0"/>
                </a:solidFill>
              </a:rPr>
              <a:t>Lamivudine </a:t>
            </a:r>
            <a:r>
              <a:rPr lang="en-US" sz="2400" b="1" dirty="0"/>
              <a:t> </a:t>
            </a:r>
            <a:r>
              <a:rPr lang="en-US" sz="2400" dirty="0"/>
              <a:t> </a:t>
            </a:r>
            <a:r>
              <a:rPr lang="en-US" sz="2400" dirty="0" err="1"/>
              <a:t>tabl</a:t>
            </a:r>
            <a:r>
              <a:rPr lang="en-US" sz="2400" dirty="0"/>
              <a:t> 150 mg</a:t>
            </a:r>
            <a:r>
              <a:rPr lang="el-GR" sz="2400" dirty="0"/>
              <a:t> </a:t>
            </a:r>
            <a:r>
              <a:rPr lang="en-US" sz="2400" dirty="0"/>
              <a:t>bid, 300 mg </a:t>
            </a:r>
            <a:r>
              <a:rPr lang="en-US" sz="2400" dirty="0" err="1"/>
              <a:t>qd</a:t>
            </a:r>
            <a:r>
              <a:rPr lang="en-US" sz="2400" dirty="0"/>
              <a:t>,  100mg </a:t>
            </a:r>
            <a:r>
              <a:rPr lang="en-US" sz="2400" dirty="0" err="1"/>
              <a:t>qd</a:t>
            </a:r>
            <a:endParaRPr lang="en-US" sz="2400" dirty="0"/>
          </a:p>
          <a:p>
            <a:pPr>
              <a:buNone/>
            </a:pPr>
            <a:r>
              <a:rPr lang="en-US" sz="2400" b="1" dirty="0">
                <a:solidFill>
                  <a:srgbClr val="0070C0"/>
                </a:solidFill>
              </a:rPr>
              <a:t>Adefovir</a:t>
            </a:r>
            <a:r>
              <a:rPr lang="en-US" sz="2400" dirty="0">
                <a:solidFill>
                  <a:srgbClr val="00B050"/>
                </a:solidFill>
              </a:rPr>
              <a:t> </a:t>
            </a:r>
            <a:r>
              <a:rPr lang="en-US" sz="2400" dirty="0"/>
              <a:t>-  10 mg tablets  </a:t>
            </a:r>
            <a:r>
              <a:rPr lang="en-US" sz="2400" dirty="0" err="1"/>
              <a:t>qd</a:t>
            </a:r>
            <a:endParaRPr lang="en-US" sz="2400" dirty="0"/>
          </a:p>
          <a:p>
            <a:pPr>
              <a:buNone/>
            </a:pPr>
            <a:r>
              <a:rPr lang="en-US" sz="2400" b="1" dirty="0" err="1">
                <a:solidFill>
                  <a:srgbClr val="0070C0"/>
                </a:solidFill>
              </a:rPr>
              <a:t>Entecavir</a:t>
            </a:r>
            <a:r>
              <a:rPr lang="el-GR" sz="2400" dirty="0">
                <a:solidFill>
                  <a:srgbClr val="00B050"/>
                </a:solidFill>
              </a:rPr>
              <a:t> </a:t>
            </a:r>
            <a:r>
              <a:rPr lang="el-GR" sz="2400" dirty="0"/>
              <a:t>–</a:t>
            </a:r>
            <a:r>
              <a:rPr lang="en-US" sz="2400" dirty="0"/>
              <a:t> </a:t>
            </a:r>
            <a:r>
              <a:rPr lang="el-GR" sz="2400" dirty="0"/>
              <a:t> </a:t>
            </a:r>
            <a:r>
              <a:rPr lang="en-US" sz="2400" dirty="0" err="1"/>
              <a:t>tabl</a:t>
            </a:r>
            <a:r>
              <a:rPr lang="el-GR" sz="2400" dirty="0"/>
              <a:t> 0,5 </a:t>
            </a:r>
            <a:r>
              <a:rPr lang="el-GR" sz="2400" dirty="0" err="1"/>
              <a:t>mg</a:t>
            </a:r>
            <a:r>
              <a:rPr lang="en-US" sz="2400" dirty="0"/>
              <a:t> </a:t>
            </a:r>
            <a:r>
              <a:rPr lang="el-GR" sz="2400" dirty="0"/>
              <a:t>και </a:t>
            </a:r>
            <a:r>
              <a:rPr lang="en-US" sz="2400" dirty="0"/>
              <a:t> </a:t>
            </a:r>
            <a:r>
              <a:rPr lang="el-GR" sz="2400" dirty="0"/>
              <a:t>1 </a:t>
            </a:r>
            <a:r>
              <a:rPr lang="el-GR" sz="2400" dirty="0" err="1"/>
              <a:t>mg</a:t>
            </a:r>
            <a:r>
              <a:rPr lang="el-GR" sz="2400" dirty="0"/>
              <a:t> </a:t>
            </a:r>
            <a:r>
              <a:rPr lang="en-US" sz="2400" dirty="0" err="1"/>
              <a:t>qd</a:t>
            </a:r>
            <a:r>
              <a:rPr lang="en-US" sz="2400" dirty="0"/>
              <a:t> (</a:t>
            </a:r>
            <a:r>
              <a:rPr lang="el-GR" sz="2400" dirty="0" err="1"/>
              <a:t>αντιρροπούμενη</a:t>
            </a:r>
            <a:r>
              <a:rPr lang="el-GR" sz="2400" dirty="0"/>
              <a:t> και μη νόσος αντίστοιχα)</a:t>
            </a:r>
            <a:endParaRPr lang="en-US" sz="2400" dirty="0"/>
          </a:p>
          <a:p>
            <a:pPr>
              <a:buNone/>
            </a:pPr>
            <a:r>
              <a:rPr lang="el-GR" sz="2400" dirty="0"/>
              <a:t>χορηγείται και σε  HBV  +  HIV / AIDS</a:t>
            </a:r>
            <a:r>
              <a:rPr lang="en-US" sz="2400" dirty="0"/>
              <a:t> </a:t>
            </a:r>
            <a:r>
              <a:rPr lang="el-GR" sz="2400" dirty="0"/>
              <a:t>αποτελεσματικό στα ανθεκτικά στη </a:t>
            </a:r>
            <a:r>
              <a:rPr lang="el-GR" sz="2400" dirty="0" err="1"/>
              <a:t>λαμιβουδίνη</a:t>
            </a:r>
            <a:r>
              <a:rPr lang="el-GR" sz="2400" dirty="0"/>
              <a:t> στελέχη HBV</a:t>
            </a:r>
          </a:p>
          <a:p>
            <a:pPr>
              <a:buNone/>
            </a:pPr>
            <a:r>
              <a:rPr lang="el-GR" sz="2400" dirty="0"/>
              <a:t>απαιτείται στενή παρακολούθηση του ασθενή μετά την διακοπή του φαρμάκου, πιθανή  εμφάνιση βαριάς ηπατίτιδας</a:t>
            </a:r>
          </a:p>
          <a:p>
            <a:pPr>
              <a:buNone/>
            </a:pPr>
            <a:r>
              <a:rPr lang="en-US" sz="2400" b="1" dirty="0">
                <a:solidFill>
                  <a:srgbClr val="0070C0"/>
                </a:solidFill>
              </a:rPr>
              <a:t>Tenofovir</a:t>
            </a:r>
            <a:r>
              <a:rPr lang="en-US" sz="2400" dirty="0">
                <a:solidFill>
                  <a:srgbClr val="00B050"/>
                </a:solidFill>
              </a:rPr>
              <a:t> -</a:t>
            </a:r>
            <a:r>
              <a:rPr lang="en-US" sz="2400" dirty="0"/>
              <a:t>  123 mg tablets 1 </a:t>
            </a:r>
            <a:r>
              <a:rPr lang="en-US" sz="2400" dirty="0" err="1"/>
              <a:t>qd</a:t>
            </a:r>
            <a:r>
              <a:rPr lang="en-US" sz="2400" dirty="0"/>
              <a:t>    </a:t>
            </a:r>
          </a:p>
          <a:p>
            <a:pPr>
              <a:buNone/>
            </a:pPr>
            <a:r>
              <a:rPr lang="el-GR" sz="2400" b="1" dirty="0">
                <a:solidFill>
                  <a:srgbClr val="0070C0"/>
                </a:solidFill>
              </a:rPr>
              <a:t>σε  χρόνια ηπατίτιδα Β και  πρόληψη - θεραπεία  HIV/AIDS</a:t>
            </a:r>
            <a:r>
              <a:rPr lang="en-US" sz="2400" b="1" dirty="0">
                <a:solidFill>
                  <a:srgbClr val="0070C0"/>
                </a:solidFill>
              </a:rPr>
              <a:t> </a:t>
            </a:r>
            <a:r>
              <a:rPr lang="el-GR" sz="2400" b="1" dirty="0">
                <a:solidFill>
                  <a:srgbClr val="0070C0"/>
                </a:solidFill>
              </a:rPr>
              <a:t>,  δραστικό  και σε </a:t>
            </a:r>
            <a:r>
              <a:rPr lang="en-US" sz="2400" b="1" dirty="0">
                <a:solidFill>
                  <a:srgbClr val="0070C0"/>
                </a:solidFill>
              </a:rPr>
              <a:t>wild-type </a:t>
            </a:r>
            <a:r>
              <a:rPr lang="el-GR" sz="2400" b="1" dirty="0">
                <a:solidFill>
                  <a:srgbClr val="0070C0"/>
                </a:solidFill>
              </a:rPr>
              <a:t>και σε </a:t>
            </a:r>
            <a:r>
              <a:rPr lang="en-US" sz="2400" b="1" dirty="0">
                <a:solidFill>
                  <a:srgbClr val="0070C0"/>
                </a:solidFill>
              </a:rPr>
              <a:t> </a:t>
            </a:r>
            <a:r>
              <a:rPr lang="en-US" sz="2400" b="1" dirty="0" err="1">
                <a:solidFill>
                  <a:srgbClr val="0070C0"/>
                </a:solidFill>
              </a:rPr>
              <a:t>lamivudine</a:t>
            </a:r>
            <a:r>
              <a:rPr lang="en-US" sz="2400" b="1" dirty="0">
                <a:solidFill>
                  <a:srgbClr val="0070C0"/>
                </a:solidFill>
              </a:rPr>
              <a:t>-resistant HBV </a:t>
            </a:r>
          </a:p>
          <a:p>
            <a:pPr>
              <a:buNone/>
            </a:pPr>
            <a:r>
              <a:rPr lang="el-GR" sz="2400" dirty="0"/>
              <a:t> επιτυγχάνει αναστολή αναπαραγωγής </a:t>
            </a:r>
            <a:r>
              <a:rPr lang="en-US" sz="2400" dirty="0"/>
              <a:t>HBV</a:t>
            </a:r>
            <a:r>
              <a:rPr lang="el-GR" sz="2400" dirty="0"/>
              <a:t> κάτω του ορίου ανίχνευσης σε </a:t>
            </a:r>
            <a:r>
              <a:rPr lang="en-US" sz="2400" dirty="0"/>
              <a:t> HBV </a:t>
            </a:r>
            <a:r>
              <a:rPr lang="el-GR" sz="2400" dirty="0"/>
              <a:t>μόνο</a:t>
            </a:r>
            <a:r>
              <a:rPr lang="en-US" sz="2400" dirty="0"/>
              <a:t>- </a:t>
            </a:r>
            <a:r>
              <a:rPr lang="el-GR" sz="2400" dirty="0"/>
              <a:t> ή </a:t>
            </a:r>
            <a:r>
              <a:rPr lang="en-US" sz="2400" dirty="0"/>
              <a:t>HIV/HBV </a:t>
            </a:r>
            <a:r>
              <a:rPr lang="el-GR" sz="2400" dirty="0" err="1"/>
              <a:t>συλλοίμωξη</a:t>
            </a:r>
            <a:r>
              <a:rPr lang="el-GR" sz="2400" dirty="0"/>
              <a:t> και υψηλό βαθμό  απώλειας  του </a:t>
            </a:r>
            <a:r>
              <a:rPr lang="en-US" sz="2400" dirty="0"/>
              <a:t>hepatitis e antigen </a:t>
            </a:r>
            <a:r>
              <a:rPr lang="el-GR" sz="2400" dirty="0"/>
              <a:t>και ακόμη και του </a:t>
            </a:r>
            <a:r>
              <a:rPr lang="en-US" sz="2400" dirty="0"/>
              <a:t> hepatitis B surface antigen </a:t>
            </a:r>
            <a:endParaRPr lang="el-GR" sz="2400" dirty="0"/>
          </a:p>
          <a:p>
            <a:pPr>
              <a:buNone/>
            </a:pPr>
            <a:r>
              <a:rPr lang="el-GR" sz="2400" dirty="0"/>
              <a:t>στενή παρακολούθηση νεφρικής λειτουργίας</a:t>
            </a:r>
            <a:endParaRPr lang="en-US" sz="2400" dirty="0"/>
          </a:p>
          <a:p>
            <a:pPr>
              <a:buNone/>
            </a:pPr>
            <a:endParaRPr lang="en-US" sz="2400" dirty="0"/>
          </a:p>
          <a:p>
            <a:pPr>
              <a:buNone/>
            </a:pPr>
            <a:endParaRPr lang="en-US" sz="2400" dirty="0"/>
          </a:p>
          <a:p>
            <a:pPr>
              <a:buNone/>
            </a:pPr>
            <a:endParaRPr lang="el-GR" sz="1200" dirty="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22114"/>
          </a:xfrm>
        </p:spPr>
        <p:txBody>
          <a:bodyPr>
            <a:normAutofit fontScale="90000"/>
          </a:bodyPr>
          <a:lstStyle/>
          <a:p>
            <a:br>
              <a:rPr lang="en-US" sz="2200" dirty="0"/>
            </a:br>
            <a:br>
              <a:rPr lang="en-US" sz="2200" dirty="0"/>
            </a:br>
            <a:r>
              <a:rPr lang="el-GR" sz="3600" b="1" dirty="0">
                <a:solidFill>
                  <a:srgbClr val="0070C0"/>
                </a:solidFill>
              </a:rPr>
              <a:t>Μηχανισμός </a:t>
            </a:r>
            <a:r>
              <a:rPr lang="el-GR" sz="3600" b="1" dirty="0" err="1">
                <a:solidFill>
                  <a:srgbClr val="0070C0"/>
                </a:solidFill>
              </a:rPr>
              <a:t>αντιϊκής</a:t>
            </a:r>
            <a:r>
              <a:rPr lang="el-GR" sz="3600" b="1" dirty="0">
                <a:solidFill>
                  <a:srgbClr val="0070C0"/>
                </a:solidFill>
              </a:rPr>
              <a:t> δράσης </a:t>
            </a:r>
            <a:r>
              <a:rPr lang="en-US" sz="3600" b="1" dirty="0" err="1">
                <a:solidFill>
                  <a:srgbClr val="0070C0"/>
                </a:solidFill>
              </a:rPr>
              <a:t>tenofovir</a:t>
            </a:r>
            <a:br>
              <a:rPr lang="en-US" sz="3600" b="1" dirty="0"/>
            </a:br>
            <a:endParaRPr lang="el-GR" sz="3600" b="1" dirty="0"/>
          </a:p>
        </p:txBody>
      </p:sp>
      <p:sp>
        <p:nvSpPr>
          <p:cNvPr id="3" name="2 - Θέση περιεχομένου"/>
          <p:cNvSpPr>
            <a:spLocks noGrp="1"/>
          </p:cNvSpPr>
          <p:nvPr>
            <p:ph idx="1"/>
          </p:nvPr>
        </p:nvSpPr>
        <p:spPr>
          <a:xfrm>
            <a:off x="457200" y="1600200"/>
            <a:ext cx="8229600" cy="4925144"/>
          </a:xfrm>
        </p:spPr>
        <p:txBody>
          <a:bodyPr>
            <a:normAutofit/>
          </a:bodyPr>
          <a:lstStyle/>
          <a:p>
            <a:endParaRPr lang="el-GR" dirty="0"/>
          </a:p>
          <a:p>
            <a:pPr>
              <a:buNone/>
            </a:pPr>
            <a:r>
              <a:rPr lang="en-US" dirty="0"/>
              <a:t> </a:t>
            </a:r>
          </a:p>
          <a:p>
            <a:endParaRPr lang="el-GR" dirty="0"/>
          </a:p>
        </p:txBody>
      </p:sp>
      <p:pic>
        <p:nvPicPr>
          <p:cNvPr id="23554" name="Picture 2" descr="A scheme depicting intracellular activation, and the antiviral mechanism of action of tenofovir. After transport into cells, tenofovir is phosphorylated in two steps by host nucleotide kinases to tenofovir-monophosphate (MP) and then tenofovir-DP, the active metabolite. Tenofovir inhibits viral replication by mechanisms indicated in the box. "/>
          <p:cNvPicPr>
            <a:picLocks noChangeAspect="1" noChangeArrowheads="1"/>
          </p:cNvPicPr>
          <p:nvPr/>
        </p:nvPicPr>
        <p:blipFill>
          <a:blip r:embed="rId2" cstate="print"/>
          <a:srcRect/>
          <a:stretch>
            <a:fillRect/>
          </a:stretch>
        </p:blipFill>
        <p:spPr bwMode="auto">
          <a:xfrm>
            <a:off x="1043608" y="1700808"/>
            <a:ext cx="7416824" cy="468052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229600" cy="5976664"/>
          </a:xfrm>
        </p:spPr>
        <p:txBody>
          <a:bodyPr>
            <a:normAutofit fontScale="25000" lnSpcReduction="20000"/>
          </a:bodyPr>
          <a:lstStyle/>
          <a:p>
            <a:pPr>
              <a:buNone/>
            </a:pPr>
            <a:r>
              <a:rPr lang="en-US" sz="5900" dirty="0"/>
              <a:t>       </a:t>
            </a:r>
          </a:p>
          <a:p>
            <a:pPr>
              <a:buNone/>
            </a:pPr>
            <a:r>
              <a:rPr lang="en-US" sz="5900" dirty="0"/>
              <a:t>      </a:t>
            </a:r>
            <a:endParaRPr lang="el-GR" sz="5900" dirty="0"/>
          </a:p>
          <a:p>
            <a:pPr>
              <a:buNone/>
            </a:pPr>
            <a:r>
              <a:rPr lang="en-US" sz="9600" b="1" dirty="0">
                <a:solidFill>
                  <a:srgbClr val="0070C0"/>
                </a:solidFill>
              </a:rPr>
              <a:t>Ribavirin</a:t>
            </a:r>
            <a:r>
              <a:rPr lang="en-US" sz="9600" dirty="0">
                <a:solidFill>
                  <a:srgbClr val="0070C0"/>
                </a:solidFill>
              </a:rPr>
              <a:t> -</a:t>
            </a:r>
            <a:r>
              <a:rPr lang="en-US" sz="9600" dirty="0"/>
              <a:t> 200 mg  capsules bid </a:t>
            </a:r>
            <a:r>
              <a:rPr lang="el-GR" sz="9600" dirty="0"/>
              <a:t>-</a:t>
            </a:r>
            <a:r>
              <a:rPr lang="en-US" sz="9600" dirty="0"/>
              <a:t>Patient weight: &lt; 75 kg =1,000 mg and &gt; 75 kg = 1,200 mg</a:t>
            </a:r>
            <a:endParaRPr lang="el-GR" sz="9600" dirty="0"/>
          </a:p>
          <a:p>
            <a:pPr>
              <a:buNone/>
            </a:pPr>
            <a:r>
              <a:rPr lang="el-GR" sz="5900" dirty="0"/>
              <a:t> </a:t>
            </a:r>
            <a:r>
              <a:rPr lang="el-GR" sz="9600" dirty="0"/>
              <a:t>συνθετικό </a:t>
            </a:r>
            <a:r>
              <a:rPr lang="el-GR" sz="9600" dirty="0" err="1"/>
              <a:t>νουκλεοσιδικό</a:t>
            </a:r>
            <a:r>
              <a:rPr lang="el-GR" sz="9600" dirty="0"/>
              <a:t> ανάλογο </a:t>
            </a:r>
            <a:r>
              <a:rPr lang="el-GR" sz="9600" dirty="0" err="1"/>
              <a:t>γουανοσίνης</a:t>
            </a:r>
            <a:r>
              <a:rPr lang="el-GR" sz="9600" dirty="0"/>
              <a:t> αναστέλλει  δράση  </a:t>
            </a:r>
            <a:r>
              <a:rPr lang="en-US" sz="9600" dirty="0"/>
              <a:t>RNA </a:t>
            </a:r>
            <a:r>
              <a:rPr lang="el-GR" sz="9600" dirty="0"/>
              <a:t> </a:t>
            </a:r>
            <a:r>
              <a:rPr lang="el-GR" sz="9600" dirty="0" err="1"/>
              <a:t>πολυμεράσης</a:t>
            </a:r>
            <a:endParaRPr lang="el-GR" sz="9600" dirty="0"/>
          </a:p>
          <a:p>
            <a:pPr>
              <a:buNone/>
            </a:pPr>
            <a:r>
              <a:rPr lang="el-GR" sz="9600" dirty="0"/>
              <a:t> επικουρική  θεραπεία  σε 1</a:t>
            </a:r>
            <a:r>
              <a:rPr lang="el-GR" sz="9600" baseline="30000" dirty="0"/>
              <a:t>η</a:t>
            </a:r>
            <a:r>
              <a:rPr lang="el-GR" sz="9600" dirty="0"/>
              <a:t> ή 2</a:t>
            </a:r>
            <a:r>
              <a:rPr lang="el-GR" sz="9600" baseline="30000" dirty="0"/>
              <a:t>η</a:t>
            </a:r>
            <a:r>
              <a:rPr lang="el-GR" sz="9600" dirty="0"/>
              <a:t> γραμμή αγωγή  προς αποφυγή υποτροπής  </a:t>
            </a:r>
            <a:r>
              <a:rPr lang="en-US" sz="9600" dirty="0"/>
              <a:t> </a:t>
            </a:r>
            <a:r>
              <a:rPr lang="el-GR" sz="9600" dirty="0"/>
              <a:t> ειδικά  σε  </a:t>
            </a:r>
            <a:r>
              <a:rPr lang="en-US" sz="9600" dirty="0"/>
              <a:t>HCV</a:t>
            </a:r>
            <a:endParaRPr lang="el-GR" sz="9600" dirty="0"/>
          </a:p>
          <a:p>
            <a:pPr>
              <a:buNone/>
            </a:pPr>
            <a:r>
              <a:rPr lang="el-GR" sz="9600" dirty="0"/>
              <a:t>και σε αιμορραγικό πυρετό</a:t>
            </a:r>
            <a:endParaRPr lang="en-US" sz="9600" dirty="0"/>
          </a:p>
          <a:p>
            <a:pPr>
              <a:buNone/>
            </a:pPr>
            <a:r>
              <a:rPr lang="el-GR" sz="9600" dirty="0"/>
              <a:t>αναιμία, μειωμένη αποτελεσματικότητα</a:t>
            </a:r>
            <a:r>
              <a:rPr lang="en-US" sz="9600" dirty="0"/>
              <a:t> </a:t>
            </a:r>
            <a:endParaRPr lang="el-GR" sz="9600" dirty="0"/>
          </a:p>
          <a:p>
            <a:pPr>
              <a:buNone/>
            </a:pPr>
            <a:r>
              <a:rPr lang="en-US" sz="9600" b="1" dirty="0">
                <a:solidFill>
                  <a:srgbClr val="0070C0"/>
                </a:solidFill>
              </a:rPr>
              <a:t>Zidovudine </a:t>
            </a:r>
            <a:r>
              <a:rPr lang="en-US" sz="9600" dirty="0">
                <a:solidFill>
                  <a:srgbClr val="0070C0"/>
                </a:solidFill>
              </a:rPr>
              <a:t> </a:t>
            </a:r>
            <a:r>
              <a:rPr lang="en-US" sz="9600" dirty="0"/>
              <a:t> (150 mg lamivudine+300 mg zidovudine)1 bid</a:t>
            </a:r>
            <a:endParaRPr lang="el-GR" sz="9600" dirty="0"/>
          </a:p>
          <a:p>
            <a:pPr>
              <a:buNone/>
            </a:pPr>
            <a:r>
              <a:rPr lang="en-US" sz="7000" dirty="0"/>
              <a:t> </a:t>
            </a:r>
            <a:r>
              <a:rPr lang="en-US" sz="9600" dirty="0" err="1"/>
              <a:t>azidothymidine</a:t>
            </a:r>
            <a:r>
              <a:rPr lang="en-US" sz="9600" dirty="0"/>
              <a:t> </a:t>
            </a:r>
            <a:r>
              <a:rPr lang="el-GR" sz="9600" dirty="0"/>
              <a:t>, αναστολέας  ανάστροφης </a:t>
            </a:r>
            <a:r>
              <a:rPr lang="el-GR" sz="9600" dirty="0" err="1"/>
              <a:t>μεταγραφάσης</a:t>
            </a:r>
            <a:r>
              <a:rPr lang="el-GR" sz="9600" dirty="0"/>
              <a:t>  HIV</a:t>
            </a:r>
          </a:p>
          <a:p>
            <a:pPr>
              <a:buNone/>
            </a:pPr>
            <a:r>
              <a:rPr lang="en-US" sz="9600" dirty="0" err="1"/>
              <a:t>zidovudine</a:t>
            </a:r>
            <a:r>
              <a:rPr lang="en-US" sz="9600" b="1" dirty="0"/>
              <a:t>  </a:t>
            </a:r>
            <a:r>
              <a:rPr lang="en-US" sz="9600" dirty="0"/>
              <a:t>1987 </a:t>
            </a:r>
            <a:r>
              <a:rPr lang="el-GR" sz="9600" dirty="0"/>
              <a:t> πρώτη  θεραπεία  για </a:t>
            </a:r>
            <a:r>
              <a:rPr lang="en-US" sz="9600" dirty="0"/>
              <a:t> HIV</a:t>
            </a:r>
            <a:endParaRPr lang="el-GR" sz="9600" dirty="0"/>
          </a:p>
          <a:p>
            <a:pPr>
              <a:buNone/>
            </a:pPr>
            <a:r>
              <a:rPr lang="el-GR" sz="9600" dirty="0"/>
              <a:t>σε </a:t>
            </a:r>
            <a:r>
              <a:rPr lang="en-US" sz="9600" dirty="0" err="1"/>
              <a:t>HBsAg</a:t>
            </a:r>
            <a:r>
              <a:rPr lang="el-GR" sz="9600" dirty="0"/>
              <a:t> + ασθενείς ιδιαίτερα σε μη ανταπόκριση σε </a:t>
            </a:r>
            <a:r>
              <a:rPr lang="el-GR" sz="9600" dirty="0" err="1"/>
              <a:t>ιντερφερόνη</a:t>
            </a:r>
            <a:r>
              <a:rPr lang="el-GR" sz="9600" dirty="0"/>
              <a:t> </a:t>
            </a:r>
            <a:r>
              <a:rPr lang="el-GR" sz="9600" dirty="0" err="1"/>
              <a:t>αλφα</a:t>
            </a:r>
            <a:r>
              <a:rPr lang="el-GR" sz="9600" dirty="0"/>
              <a:t> </a:t>
            </a:r>
          </a:p>
          <a:p>
            <a:pPr>
              <a:buNone/>
            </a:pPr>
            <a:r>
              <a:rPr lang="el-GR" sz="9600" dirty="0"/>
              <a:t> χρησιμοποιείται στις εγκύους για την αποτροπή  μετάδοσης του </a:t>
            </a:r>
            <a:r>
              <a:rPr lang="en-US" sz="9600" dirty="0"/>
              <a:t>HIV</a:t>
            </a:r>
            <a:r>
              <a:rPr lang="el-GR" sz="9600" dirty="0"/>
              <a:t> στο αγέννητο  βρέφος</a:t>
            </a:r>
            <a:endParaRPr lang="en-US" sz="9600" dirty="0"/>
          </a:p>
          <a:p>
            <a:pPr>
              <a:buNone/>
            </a:pPr>
            <a:endParaRPr lang="el-GR" sz="9600" dirty="0"/>
          </a:p>
          <a:p>
            <a:endParaRPr lang="en-US" sz="9600" dirty="0"/>
          </a:p>
          <a:p>
            <a:endParaRPr lang="el-GR" sz="1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274638"/>
            <a:ext cx="8568952" cy="1426170"/>
          </a:xfrm>
        </p:spPr>
        <p:txBody>
          <a:bodyPr>
            <a:normAutofit/>
          </a:bodyPr>
          <a:lstStyle/>
          <a:p>
            <a:r>
              <a:rPr lang="en-US" b="1" dirty="0">
                <a:solidFill>
                  <a:srgbClr val="0070C0"/>
                </a:solidFill>
              </a:rPr>
              <a:t>Ledipasvir  NS5A</a:t>
            </a:r>
            <a:br>
              <a:rPr lang="en-US" dirty="0"/>
            </a:br>
            <a:r>
              <a:rPr lang="en-US" sz="2700" dirty="0"/>
              <a:t>ledipasvir/sofosbuvir 90 mg/400 mg</a:t>
            </a:r>
            <a:r>
              <a:rPr lang="el-GR" sz="2700" dirty="0"/>
              <a:t>) </a:t>
            </a:r>
            <a:r>
              <a:rPr lang="en-US" sz="2700" dirty="0"/>
              <a:t>tab </a:t>
            </a:r>
            <a:r>
              <a:rPr lang="en-US" sz="2700" dirty="0" err="1"/>
              <a:t>qd</a:t>
            </a:r>
            <a:r>
              <a:rPr lang="en-US" sz="2700" dirty="0"/>
              <a:t> </a:t>
            </a:r>
            <a:endParaRPr lang="el-GR" sz="2700" dirty="0"/>
          </a:p>
        </p:txBody>
      </p:sp>
      <p:sp>
        <p:nvSpPr>
          <p:cNvPr id="3" name="2 - Θέση περιεχομένου"/>
          <p:cNvSpPr>
            <a:spLocks noGrp="1"/>
          </p:cNvSpPr>
          <p:nvPr>
            <p:ph idx="1"/>
          </p:nvPr>
        </p:nvSpPr>
        <p:spPr>
          <a:xfrm>
            <a:off x="457200" y="1916832"/>
            <a:ext cx="8229600" cy="4209331"/>
          </a:xfrm>
        </p:spPr>
        <p:txBody>
          <a:bodyPr>
            <a:normAutofit fontScale="85000" lnSpcReduction="10000"/>
          </a:bodyPr>
          <a:lstStyle/>
          <a:p>
            <a:r>
              <a:rPr lang="en-US" dirty="0" err="1"/>
              <a:t>Ledipasvir</a:t>
            </a:r>
            <a:r>
              <a:rPr lang="el-GR" dirty="0"/>
              <a:t>,</a:t>
            </a:r>
            <a:r>
              <a:rPr lang="el-GR" dirty="0" err="1"/>
              <a:t>βενζιμιδαζόλη</a:t>
            </a:r>
            <a:r>
              <a:rPr lang="el-GR" dirty="0"/>
              <a:t>,</a:t>
            </a:r>
            <a:r>
              <a:rPr lang="en-US" dirty="0" err="1"/>
              <a:t>HCVgenotypes</a:t>
            </a:r>
            <a:r>
              <a:rPr lang="en-US" dirty="0"/>
              <a:t> 1a, 1b, 4a, 5a </a:t>
            </a:r>
          </a:p>
          <a:p>
            <a:r>
              <a:rPr lang="el-GR" dirty="0"/>
              <a:t>ελάχιστες </a:t>
            </a:r>
            <a:r>
              <a:rPr lang="el-GR" dirty="0" err="1"/>
              <a:t>πρανέργειες</a:t>
            </a:r>
            <a:r>
              <a:rPr lang="el-GR" dirty="0"/>
              <a:t>, πονοκέφαλος </a:t>
            </a:r>
            <a:endParaRPr lang="en-US" dirty="0"/>
          </a:p>
          <a:p>
            <a:r>
              <a:rPr lang="el-GR" dirty="0"/>
              <a:t>συνδυασμός </a:t>
            </a:r>
            <a:r>
              <a:rPr lang="en-US" b="1" dirty="0" err="1">
                <a:solidFill>
                  <a:srgbClr val="0070C0"/>
                </a:solidFill>
              </a:rPr>
              <a:t>ledipasvir</a:t>
            </a:r>
            <a:r>
              <a:rPr lang="en-US" b="1" dirty="0">
                <a:solidFill>
                  <a:srgbClr val="0070C0"/>
                </a:solidFill>
              </a:rPr>
              <a:t> and</a:t>
            </a:r>
            <a:r>
              <a:rPr lang="el-GR" b="1" dirty="0">
                <a:solidFill>
                  <a:srgbClr val="0070C0"/>
                </a:solidFill>
              </a:rPr>
              <a:t> </a:t>
            </a:r>
            <a:r>
              <a:rPr lang="en-US" b="1" dirty="0" err="1">
                <a:solidFill>
                  <a:srgbClr val="0070C0"/>
                </a:solidFill>
              </a:rPr>
              <a:t>sofosbuvir</a:t>
            </a:r>
            <a:r>
              <a:rPr lang="en-US" b="1" dirty="0">
                <a:solidFill>
                  <a:srgbClr val="0070C0"/>
                </a:solidFill>
              </a:rPr>
              <a:t> </a:t>
            </a:r>
            <a:r>
              <a:rPr lang="el-GR" dirty="0"/>
              <a:t>επιτυγχάνουν</a:t>
            </a:r>
            <a:r>
              <a:rPr lang="en-US" dirty="0"/>
              <a:t> </a:t>
            </a:r>
            <a:r>
              <a:rPr lang="en-US" b="1" dirty="0">
                <a:solidFill>
                  <a:srgbClr val="0070C0"/>
                </a:solidFill>
              </a:rPr>
              <a:t>SVR</a:t>
            </a:r>
            <a:r>
              <a:rPr lang="el-GR" b="1" dirty="0">
                <a:solidFill>
                  <a:srgbClr val="00B050"/>
                </a:solidFill>
              </a:rPr>
              <a:t> </a:t>
            </a:r>
            <a:r>
              <a:rPr lang="el-GR" dirty="0"/>
              <a:t>(</a:t>
            </a:r>
            <a:r>
              <a:rPr lang="en-US" dirty="0"/>
              <a:t>sustained </a:t>
            </a:r>
            <a:r>
              <a:rPr lang="en-US" dirty="0" err="1"/>
              <a:t>virologic</a:t>
            </a:r>
            <a:r>
              <a:rPr lang="en-US" dirty="0"/>
              <a:t> response</a:t>
            </a:r>
            <a:r>
              <a:rPr lang="el-GR" dirty="0"/>
              <a:t>)</a:t>
            </a:r>
            <a:r>
              <a:rPr lang="en-US" dirty="0"/>
              <a:t>  </a:t>
            </a:r>
            <a:r>
              <a:rPr lang="en-US" b="1" dirty="0">
                <a:solidFill>
                  <a:srgbClr val="0070C0"/>
                </a:solidFill>
              </a:rPr>
              <a:t>93 </a:t>
            </a:r>
            <a:r>
              <a:rPr lang="el-GR" b="1" dirty="0">
                <a:solidFill>
                  <a:srgbClr val="0070C0"/>
                </a:solidFill>
              </a:rPr>
              <a:t>-</a:t>
            </a:r>
            <a:r>
              <a:rPr lang="en-US" b="1" dirty="0">
                <a:solidFill>
                  <a:srgbClr val="0070C0"/>
                </a:solidFill>
              </a:rPr>
              <a:t> 99% </a:t>
            </a:r>
            <a:r>
              <a:rPr lang="el-GR" b="1" dirty="0">
                <a:solidFill>
                  <a:srgbClr val="0070C0"/>
                </a:solidFill>
              </a:rPr>
              <a:t> </a:t>
            </a:r>
            <a:r>
              <a:rPr lang="el-GR" dirty="0"/>
              <a:t>μετά από </a:t>
            </a:r>
            <a:r>
              <a:rPr lang="en-US" dirty="0"/>
              <a:t> 12 </a:t>
            </a:r>
            <a:r>
              <a:rPr lang="el-GR" dirty="0"/>
              <a:t>εβδομάδες θεραπεία και σε </a:t>
            </a:r>
            <a:r>
              <a:rPr lang="el-GR" dirty="0" err="1"/>
              <a:t>συλλοίμωξη</a:t>
            </a:r>
            <a:r>
              <a:rPr lang="el-GR" dirty="0"/>
              <a:t> </a:t>
            </a:r>
            <a:r>
              <a:rPr lang="en-US" dirty="0"/>
              <a:t>HCV </a:t>
            </a:r>
            <a:r>
              <a:rPr lang="el-GR" dirty="0"/>
              <a:t>- </a:t>
            </a:r>
            <a:r>
              <a:rPr lang="en-US" dirty="0"/>
              <a:t>HIV</a:t>
            </a:r>
          </a:p>
          <a:p>
            <a:r>
              <a:rPr lang="el-GR" dirty="0"/>
              <a:t>και σε </a:t>
            </a:r>
            <a:r>
              <a:rPr lang="en-US" dirty="0"/>
              <a:t>genotypes 1, 4, 5, and 6 </a:t>
            </a:r>
            <a:r>
              <a:rPr lang="el-GR" dirty="0"/>
              <a:t> με ή χωρίς </a:t>
            </a:r>
            <a:r>
              <a:rPr lang="en-US" dirty="0" err="1"/>
              <a:t>ribavirin</a:t>
            </a:r>
            <a:r>
              <a:rPr lang="en-US" dirty="0"/>
              <a:t> </a:t>
            </a:r>
            <a:r>
              <a:rPr lang="el-GR" dirty="0"/>
              <a:t>ανάλογα με  επίπεδο  ηπατικής βλάβης ή κίρρωσης</a:t>
            </a:r>
            <a:endParaRPr lang="en-US" dirty="0"/>
          </a:p>
          <a:p>
            <a:r>
              <a:rPr lang="el-GR" dirty="0"/>
              <a:t>κόστος</a:t>
            </a:r>
            <a:r>
              <a:rPr lang="en-US" dirty="0"/>
              <a:t> </a:t>
            </a:r>
            <a:r>
              <a:rPr lang="en-US" dirty="0" err="1"/>
              <a:t>ledipasvir</a:t>
            </a:r>
            <a:r>
              <a:rPr lang="en-US" dirty="0"/>
              <a:t>/</a:t>
            </a:r>
            <a:r>
              <a:rPr lang="en-US" dirty="0" err="1"/>
              <a:t>sofosbuvir</a:t>
            </a:r>
            <a:r>
              <a:rPr lang="en-US" dirty="0"/>
              <a:t> oral tablet (90 mg-400 mg) </a:t>
            </a:r>
            <a:r>
              <a:rPr lang="el-GR" dirty="0"/>
              <a:t>περίπου</a:t>
            </a:r>
            <a:r>
              <a:rPr lang="en-US" b="1" dirty="0"/>
              <a:t> $12,250 </a:t>
            </a:r>
            <a:r>
              <a:rPr lang="el-GR" dirty="0"/>
              <a:t>για </a:t>
            </a:r>
            <a:r>
              <a:rPr lang="en-US" dirty="0"/>
              <a:t> 28</a:t>
            </a:r>
            <a:r>
              <a:rPr lang="el-GR" dirty="0"/>
              <a:t> ημέρες</a:t>
            </a:r>
            <a:endParaRPr lang="en-US" dirty="0"/>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solidFill>
                  <a:srgbClr val="0070C0"/>
                </a:solidFill>
              </a:rPr>
              <a:t>Elbasvir</a:t>
            </a:r>
            <a:r>
              <a:rPr lang="el-GR" sz="3200" b="1" dirty="0">
                <a:solidFill>
                  <a:srgbClr val="0070C0"/>
                </a:solidFill>
              </a:rPr>
              <a:t> </a:t>
            </a:r>
            <a:r>
              <a:rPr lang="en-US" sz="3200" dirty="0"/>
              <a:t> tab</a:t>
            </a:r>
            <a:r>
              <a:rPr lang="el-GR" sz="3200" dirty="0"/>
              <a:t> </a:t>
            </a:r>
            <a:r>
              <a:rPr lang="en-US" sz="3200" dirty="0"/>
              <a:t> (50 mg/100 mg elbasvir and  grazoprevir ) 1 </a:t>
            </a:r>
            <a:r>
              <a:rPr lang="en-US" sz="3200" dirty="0" err="1"/>
              <a:t>qd</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n-US" dirty="0"/>
              <a:t>HCV genotypes 1 and 4 </a:t>
            </a:r>
            <a:r>
              <a:rPr lang="el-GR" dirty="0"/>
              <a:t> με ή χωρίς  </a:t>
            </a:r>
            <a:r>
              <a:rPr lang="en-US" dirty="0" err="1"/>
              <a:t>ribavirin</a:t>
            </a:r>
            <a:endParaRPr lang="en-US" dirty="0"/>
          </a:p>
          <a:p>
            <a:pPr>
              <a:buNone/>
            </a:pPr>
            <a:r>
              <a:rPr lang="el-GR" dirty="0"/>
              <a:t>    ανάλογα με την παρουσία σχετικών με την αντοχή υποκαταστάσεων στην </a:t>
            </a:r>
            <a:r>
              <a:rPr lang="el-GR" dirty="0" err="1"/>
              <a:t>πρωτεϊνη</a:t>
            </a:r>
            <a:r>
              <a:rPr lang="el-GR" dirty="0"/>
              <a:t> </a:t>
            </a:r>
            <a:r>
              <a:rPr lang="en-US" dirty="0"/>
              <a:t>NS5A </a:t>
            </a:r>
            <a:r>
              <a:rPr lang="el-GR" dirty="0"/>
              <a:t>και προηγούμενων  αποτυχημένων θεραπειών με </a:t>
            </a:r>
            <a:r>
              <a:rPr lang="en-US" dirty="0" err="1"/>
              <a:t>ribavirin</a:t>
            </a:r>
            <a:r>
              <a:rPr lang="en-US" dirty="0"/>
              <a:t>, </a:t>
            </a:r>
            <a:r>
              <a:rPr lang="en-US" dirty="0" err="1"/>
              <a:t>peginterferon</a:t>
            </a:r>
            <a:r>
              <a:rPr lang="en-US" dirty="0"/>
              <a:t> alfa-2a,peginterferon alfa-2b, </a:t>
            </a:r>
            <a:r>
              <a:rPr lang="el-GR" dirty="0"/>
              <a:t>ή άλλων </a:t>
            </a:r>
            <a:r>
              <a:rPr lang="en-US" dirty="0"/>
              <a:t>NS3/4A</a:t>
            </a:r>
            <a:r>
              <a:rPr lang="el-GR" dirty="0"/>
              <a:t> αναστολέων </a:t>
            </a:r>
            <a:r>
              <a:rPr lang="en-US" dirty="0"/>
              <a:t>-</a:t>
            </a:r>
            <a:r>
              <a:rPr lang="en-US" dirty="0" err="1"/>
              <a:t>simeprevir</a:t>
            </a:r>
            <a:endParaRPr lang="el-GR" dirty="0"/>
          </a:p>
          <a:p>
            <a:pPr>
              <a:buNone/>
            </a:pPr>
            <a:r>
              <a:rPr lang="en-US" dirty="0"/>
              <a:t>     To </a:t>
            </a:r>
            <a:r>
              <a:rPr lang="en-US" dirty="0" err="1"/>
              <a:t>Elbasvir</a:t>
            </a:r>
            <a:r>
              <a:rPr lang="en-US" dirty="0"/>
              <a:t> + </a:t>
            </a:r>
            <a:r>
              <a:rPr lang="en-US" dirty="0" err="1"/>
              <a:t>Grazoprevir</a:t>
            </a:r>
            <a:r>
              <a:rPr lang="en-US" dirty="0"/>
              <a:t> </a:t>
            </a:r>
            <a:r>
              <a:rPr lang="el-GR" dirty="0"/>
              <a:t> με ή χωρίς </a:t>
            </a:r>
            <a:r>
              <a:rPr lang="en-US" dirty="0" err="1"/>
              <a:t>ribavirin</a:t>
            </a:r>
            <a:r>
              <a:rPr lang="en-US" dirty="0"/>
              <a:t> </a:t>
            </a:r>
            <a:r>
              <a:rPr lang="el-GR" dirty="0"/>
              <a:t>έχει  επιτύχει  </a:t>
            </a:r>
            <a:r>
              <a:rPr lang="en-US" dirty="0"/>
              <a:t>SVR</a:t>
            </a:r>
            <a:r>
              <a:rPr lang="el-GR" dirty="0"/>
              <a:t> από </a:t>
            </a:r>
            <a:r>
              <a:rPr lang="en-US" dirty="0"/>
              <a:t>94% </a:t>
            </a:r>
            <a:r>
              <a:rPr lang="el-GR" dirty="0"/>
              <a:t>έως </a:t>
            </a:r>
            <a:r>
              <a:rPr lang="en-US" dirty="0"/>
              <a:t> 97% </a:t>
            </a:r>
            <a:r>
              <a:rPr lang="el-GR" dirty="0"/>
              <a:t>για </a:t>
            </a:r>
            <a:r>
              <a:rPr lang="en-US" dirty="0"/>
              <a:t> genotype 1 </a:t>
            </a:r>
            <a:r>
              <a:rPr lang="el-GR" dirty="0"/>
              <a:t>έως</a:t>
            </a:r>
            <a:r>
              <a:rPr lang="en-US" dirty="0"/>
              <a:t> 97% 100% for genotype 4 </a:t>
            </a:r>
            <a:r>
              <a:rPr lang="el-GR" dirty="0"/>
              <a:t>μετά από</a:t>
            </a:r>
            <a:r>
              <a:rPr lang="en-US" dirty="0"/>
              <a:t> 12 </a:t>
            </a:r>
            <a:r>
              <a:rPr lang="el-GR" dirty="0"/>
              <a:t>εβδομάδες θεραπείας</a:t>
            </a:r>
            <a:r>
              <a:rPr lang="en-US" dirty="0"/>
              <a:t> </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8229600" cy="5793507"/>
          </a:xfrm>
        </p:spPr>
        <p:txBody>
          <a:bodyPr>
            <a:normAutofit lnSpcReduction="10000"/>
          </a:bodyPr>
          <a:lstStyle/>
          <a:p>
            <a:pPr>
              <a:buNone/>
            </a:pPr>
            <a:r>
              <a:rPr lang="el-GR" dirty="0"/>
              <a:t>   </a:t>
            </a:r>
          </a:p>
          <a:p>
            <a:pPr>
              <a:buNone/>
            </a:pPr>
            <a:r>
              <a:rPr lang="en-US" sz="2400" b="1" dirty="0" err="1">
                <a:solidFill>
                  <a:srgbClr val="0070C0"/>
                </a:solidFill>
              </a:rPr>
              <a:t>Veltapasvir</a:t>
            </a:r>
            <a:r>
              <a:rPr lang="en-US" sz="2400" b="1" dirty="0">
                <a:solidFill>
                  <a:srgbClr val="0070C0"/>
                </a:solidFill>
              </a:rPr>
              <a:t>  NS5A</a:t>
            </a:r>
            <a:r>
              <a:rPr lang="en-US" sz="2400" dirty="0">
                <a:solidFill>
                  <a:srgbClr val="0070C0"/>
                </a:solidFill>
              </a:rPr>
              <a:t> </a:t>
            </a:r>
            <a:r>
              <a:rPr lang="en-US" sz="2400" dirty="0"/>
              <a:t>(</a:t>
            </a:r>
            <a:r>
              <a:rPr lang="nb-NO" sz="2400" dirty="0"/>
              <a:t>200 mg sofosbuvir and 50 mg veltapasvir) bid  </a:t>
            </a:r>
            <a:r>
              <a:rPr lang="el-GR" sz="2400" dirty="0"/>
              <a:t>ή</a:t>
            </a:r>
            <a:r>
              <a:rPr lang="nb-NO" sz="2400" dirty="0"/>
              <a:t> (400+100) qd </a:t>
            </a:r>
            <a:r>
              <a:rPr lang="el-GR" sz="2400" dirty="0"/>
              <a:t> και παιδιατρικό σκεύασμα</a:t>
            </a:r>
            <a:br>
              <a:rPr lang="el-GR" sz="2400" dirty="0"/>
            </a:br>
            <a:r>
              <a:rPr lang="en-US" sz="2400" dirty="0"/>
              <a:t>o</a:t>
            </a:r>
            <a:r>
              <a:rPr lang="el-GR" sz="2400" dirty="0" err="1"/>
              <a:t>ργανική</a:t>
            </a:r>
            <a:r>
              <a:rPr lang="el-GR" sz="2400" dirty="0"/>
              <a:t> </a:t>
            </a:r>
            <a:r>
              <a:rPr lang="el-GR" sz="2400" dirty="0" err="1"/>
              <a:t>ετεροπεντακυκλική</a:t>
            </a:r>
            <a:r>
              <a:rPr lang="el-GR" sz="2400" dirty="0"/>
              <a:t> ένωση αναστολέας της </a:t>
            </a:r>
            <a:r>
              <a:rPr lang="en-US" sz="2400" dirty="0"/>
              <a:t> nonstructural protein 5A </a:t>
            </a:r>
            <a:r>
              <a:rPr lang="el-GR" sz="2400" dirty="0"/>
              <a:t>του </a:t>
            </a:r>
            <a:r>
              <a:rPr lang="en-US" sz="2400" dirty="0"/>
              <a:t>HCV </a:t>
            </a:r>
            <a:r>
              <a:rPr lang="el-GR" sz="2400" dirty="0"/>
              <a:t>σε συνδυασμό με </a:t>
            </a:r>
            <a:r>
              <a:rPr lang="en-US" sz="2400" dirty="0" err="1"/>
              <a:t>sofosbuvir</a:t>
            </a:r>
            <a:r>
              <a:rPr lang="en-US" sz="2400" dirty="0"/>
              <a:t> </a:t>
            </a:r>
            <a:r>
              <a:rPr lang="el-GR" sz="2400" dirty="0"/>
              <a:t>χρησιμοποιείται για την θεραπεία  της χρόνιας ηπατίτιδας </a:t>
            </a:r>
            <a:r>
              <a:rPr lang="en-US" sz="2400" dirty="0"/>
              <a:t>C</a:t>
            </a:r>
            <a:r>
              <a:rPr lang="el-GR" sz="2400" dirty="0"/>
              <a:t> των 6 μειζόνων </a:t>
            </a:r>
            <a:r>
              <a:rPr lang="en-US" sz="2400" dirty="0"/>
              <a:t> </a:t>
            </a:r>
            <a:r>
              <a:rPr lang="el-GR" sz="2400" dirty="0" err="1"/>
              <a:t>γενότυπων</a:t>
            </a:r>
            <a:endParaRPr lang="el-GR" sz="2400" dirty="0"/>
          </a:p>
          <a:p>
            <a:pPr>
              <a:buNone/>
            </a:pPr>
            <a:r>
              <a:rPr lang="en-US" sz="2400" b="1" dirty="0" err="1">
                <a:solidFill>
                  <a:srgbClr val="0070C0"/>
                </a:solidFill>
              </a:rPr>
              <a:t>Dasabuvir</a:t>
            </a:r>
            <a:r>
              <a:rPr lang="el-GR" sz="2400" b="1" dirty="0">
                <a:solidFill>
                  <a:srgbClr val="0070C0"/>
                </a:solidFill>
              </a:rPr>
              <a:t>-</a:t>
            </a:r>
            <a:r>
              <a:rPr lang="el-GR" sz="2400" dirty="0"/>
              <a:t> </a:t>
            </a:r>
            <a:r>
              <a:rPr lang="en-US" sz="2400" dirty="0"/>
              <a:t>  250 mg bid</a:t>
            </a:r>
            <a:endParaRPr lang="el-GR" sz="2400" dirty="0"/>
          </a:p>
          <a:p>
            <a:pPr>
              <a:buNone/>
            </a:pPr>
            <a:r>
              <a:rPr lang="el-GR" sz="2400" dirty="0"/>
              <a:t> μη </a:t>
            </a:r>
            <a:r>
              <a:rPr lang="el-GR" sz="2400" dirty="0" err="1"/>
              <a:t>νουκλεοσιδικός</a:t>
            </a:r>
            <a:r>
              <a:rPr lang="el-GR" sz="2400" dirty="0"/>
              <a:t> </a:t>
            </a:r>
            <a:r>
              <a:rPr lang="en-US" sz="2400" b="1" dirty="0">
                <a:solidFill>
                  <a:srgbClr val="0070C0"/>
                </a:solidFill>
              </a:rPr>
              <a:t>NS5B</a:t>
            </a:r>
            <a:r>
              <a:rPr lang="en-US" sz="2400" dirty="0"/>
              <a:t> </a:t>
            </a:r>
            <a:r>
              <a:rPr lang="el-GR" sz="2400" dirty="0"/>
              <a:t>αναστολέας επάγει </a:t>
            </a:r>
            <a:r>
              <a:rPr lang="en-US" sz="2400" dirty="0"/>
              <a:t> </a:t>
            </a:r>
            <a:r>
              <a:rPr lang="el-GR" sz="2400" dirty="0"/>
              <a:t>δομική αλλαγή</a:t>
            </a:r>
            <a:r>
              <a:rPr lang="en-US" sz="2400" dirty="0"/>
              <a:t> </a:t>
            </a:r>
            <a:r>
              <a:rPr lang="el-GR" sz="2400" dirty="0"/>
              <a:t>καθιστώντας την </a:t>
            </a:r>
            <a:r>
              <a:rPr lang="el-GR" sz="2400" dirty="0" err="1"/>
              <a:t>πολυμεράση</a:t>
            </a:r>
            <a:r>
              <a:rPr lang="el-GR" sz="2400" dirty="0"/>
              <a:t> ανίκανη να επιμηκύνει  το </a:t>
            </a:r>
            <a:r>
              <a:rPr lang="en-US" sz="2400" dirty="0"/>
              <a:t> RNA </a:t>
            </a:r>
            <a:r>
              <a:rPr lang="el-GR" sz="2400" dirty="0"/>
              <a:t>του ιού, </a:t>
            </a:r>
            <a:r>
              <a:rPr lang="en-US" sz="2400" dirty="0"/>
              <a:t> </a:t>
            </a:r>
            <a:r>
              <a:rPr lang="el-GR" sz="2400" dirty="0"/>
              <a:t>μόνο για γενότυπο 1</a:t>
            </a:r>
          </a:p>
          <a:p>
            <a:pPr>
              <a:buNone/>
            </a:pPr>
            <a:r>
              <a:rPr lang="en-US" sz="2400" b="1" dirty="0" err="1">
                <a:solidFill>
                  <a:srgbClr val="0070C0"/>
                </a:solidFill>
              </a:rPr>
              <a:t>Fosamprenavir</a:t>
            </a:r>
            <a:r>
              <a:rPr lang="en-US" sz="2400" dirty="0"/>
              <a:t> 700 mg </a:t>
            </a:r>
            <a:r>
              <a:rPr lang="en-US" sz="2400" dirty="0" err="1"/>
              <a:t>tabl</a:t>
            </a:r>
            <a:r>
              <a:rPr lang="en-US" sz="2400" dirty="0"/>
              <a:t> bid,</a:t>
            </a:r>
            <a:r>
              <a:rPr lang="el-GR" sz="2400" dirty="0"/>
              <a:t> αναστολέας </a:t>
            </a:r>
            <a:r>
              <a:rPr lang="el-GR" sz="2400" dirty="0" err="1"/>
              <a:t>πρωτεάσης</a:t>
            </a:r>
            <a:endParaRPr lang="el-GR" sz="2400" dirty="0"/>
          </a:p>
          <a:p>
            <a:pPr>
              <a:buNone/>
            </a:pPr>
            <a:r>
              <a:rPr lang="el-GR" sz="2400" dirty="0"/>
              <a:t> αποτρέπει  εξέλιξη  </a:t>
            </a:r>
            <a:r>
              <a:rPr lang="el-GR" sz="2400" dirty="0" err="1"/>
              <a:t>πολυπρωτεϊνικών</a:t>
            </a:r>
            <a:r>
              <a:rPr lang="el-GR" sz="2400" dirty="0"/>
              <a:t> πρόδρομων μορίων </a:t>
            </a:r>
            <a:r>
              <a:rPr lang="el-GR" sz="2400" dirty="0" err="1"/>
              <a:t>gag</a:t>
            </a:r>
            <a:r>
              <a:rPr lang="el-GR" sz="2400" dirty="0"/>
              <a:t> και </a:t>
            </a:r>
            <a:r>
              <a:rPr lang="el-GR" sz="2400" dirty="0" err="1"/>
              <a:t>gag</a:t>
            </a:r>
            <a:r>
              <a:rPr lang="el-GR" sz="2400" dirty="0"/>
              <a:t>-</a:t>
            </a:r>
            <a:r>
              <a:rPr lang="el-GR" sz="2400" dirty="0" err="1"/>
              <a:t>pol</a:t>
            </a:r>
            <a:r>
              <a:rPr lang="el-GR" sz="2400" dirty="0"/>
              <a:t> του ιού, με αποτέλεσμα τον σχηματισμό ανώριμων μη λοιμογόνων </a:t>
            </a:r>
            <a:r>
              <a:rPr lang="el-GR" sz="2400" dirty="0" err="1"/>
              <a:t>ιϊκών</a:t>
            </a:r>
            <a:r>
              <a:rPr lang="el-GR" sz="2400" dirty="0"/>
              <a:t> σωματιδίων</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p:spPr>
        <p:txBody>
          <a:bodyPr>
            <a:normAutofit fontScale="90000"/>
          </a:bodyPr>
          <a:lstStyle/>
          <a:p>
            <a:br>
              <a:rPr lang="en-US" dirty="0"/>
            </a:br>
            <a:r>
              <a:rPr lang="en-US" b="1" dirty="0">
                <a:solidFill>
                  <a:srgbClr val="0070C0"/>
                </a:solidFill>
              </a:rPr>
              <a:t>Sofosbuvir</a:t>
            </a:r>
            <a:r>
              <a:rPr lang="en-US" b="1" dirty="0">
                <a:solidFill>
                  <a:srgbClr val="00B050"/>
                </a:solidFill>
              </a:rPr>
              <a:t> </a:t>
            </a:r>
            <a:r>
              <a:rPr lang="en-US" b="1" dirty="0"/>
              <a:t>- </a:t>
            </a:r>
            <a:r>
              <a:rPr lang="en-US" sz="3100" dirty="0"/>
              <a:t> 400 mg tablets  </a:t>
            </a:r>
            <a:r>
              <a:rPr lang="en-US" sz="3100" dirty="0" err="1"/>
              <a:t>qd</a:t>
            </a:r>
            <a:br>
              <a:rPr lang="en-US" sz="3100" dirty="0"/>
            </a:br>
            <a:r>
              <a:rPr lang="en-US" sz="3200" dirty="0"/>
              <a:t> </a:t>
            </a:r>
            <a:br>
              <a:rPr lang="en-US" sz="3100" dirty="0"/>
            </a:br>
            <a:r>
              <a:rPr lang="en-US" sz="3100" dirty="0"/>
              <a:t>   </a:t>
            </a:r>
            <a:endParaRPr lang="el-GR" sz="3100" dirty="0"/>
          </a:p>
        </p:txBody>
      </p:sp>
      <p:sp>
        <p:nvSpPr>
          <p:cNvPr id="3" name="2 - Θέση περιεχομένου"/>
          <p:cNvSpPr>
            <a:spLocks noGrp="1"/>
          </p:cNvSpPr>
          <p:nvPr>
            <p:ph idx="1"/>
          </p:nvPr>
        </p:nvSpPr>
        <p:spPr>
          <a:xfrm>
            <a:off x="457200" y="1196752"/>
            <a:ext cx="8229600" cy="4929411"/>
          </a:xfrm>
        </p:spPr>
        <p:txBody>
          <a:bodyPr>
            <a:normAutofit fontScale="25000" lnSpcReduction="20000"/>
          </a:bodyPr>
          <a:lstStyle/>
          <a:p>
            <a:r>
              <a:rPr lang="en-US" sz="9600" b="1" dirty="0" err="1">
                <a:solidFill>
                  <a:srgbClr val="0070C0"/>
                </a:solidFill>
              </a:rPr>
              <a:t>Sofosbuvir</a:t>
            </a:r>
            <a:r>
              <a:rPr lang="en-US" sz="9600" dirty="0"/>
              <a:t>,</a:t>
            </a:r>
            <a:r>
              <a:rPr lang="el-GR" sz="9600" dirty="0"/>
              <a:t> επαναστατική ανακάλυψη</a:t>
            </a:r>
            <a:r>
              <a:rPr lang="en-US" sz="9600" dirty="0"/>
              <a:t> 2007 -2013 </a:t>
            </a:r>
            <a:r>
              <a:rPr lang="el-GR" sz="9600" dirty="0"/>
              <a:t>,μείωση </a:t>
            </a:r>
            <a:r>
              <a:rPr lang="en-US" sz="9600" dirty="0"/>
              <a:t> </a:t>
            </a:r>
            <a:r>
              <a:rPr lang="el-GR" sz="9600" dirty="0"/>
              <a:t>παρενεργειών και διάρκειας θεραπείας </a:t>
            </a:r>
            <a:r>
              <a:rPr lang="en-US" sz="9600" dirty="0"/>
              <a:t>HCV </a:t>
            </a:r>
          </a:p>
          <a:p>
            <a:r>
              <a:rPr lang="en-US" sz="9600" dirty="0"/>
              <a:t> </a:t>
            </a:r>
            <a:r>
              <a:rPr lang="el-GR" sz="9600" b="1" dirty="0">
                <a:solidFill>
                  <a:srgbClr val="0070C0"/>
                </a:solidFill>
              </a:rPr>
              <a:t>παν-γονοτυπικός αναστολέας της HCV NS5B</a:t>
            </a:r>
            <a:r>
              <a:rPr lang="el-GR" sz="9600" dirty="0"/>
              <a:t> RNA-εξαρτώμενης RNA </a:t>
            </a:r>
            <a:r>
              <a:rPr lang="el-GR" sz="9600" dirty="0" err="1"/>
              <a:t>πολυμεράσης</a:t>
            </a:r>
            <a:r>
              <a:rPr lang="el-GR" sz="9600" dirty="0"/>
              <a:t>, η οποία  ενσωματώνει  το φαρμακολογικά δραστικό </a:t>
            </a:r>
            <a:r>
              <a:rPr lang="el-GR" sz="9600" dirty="0" err="1"/>
              <a:t>τριφωσφορικό</a:t>
            </a:r>
            <a:r>
              <a:rPr lang="el-GR" sz="9600" dirty="0"/>
              <a:t> ανάλογο  </a:t>
            </a:r>
            <a:r>
              <a:rPr lang="el-GR" sz="9600" dirty="0" err="1"/>
              <a:t>ουριδίνης</a:t>
            </a:r>
            <a:r>
              <a:rPr lang="el-GR" sz="9600" dirty="0"/>
              <a:t> στο HCV RNA και λειτουργεί ως </a:t>
            </a:r>
            <a:r>
              <a:rPr lang="el-GR" sz="9600" dirty="0" err="1"/>
              <a:t>τερματιστής</a:t>
            </a:r>
            <a:r>
              <a:rPr lang="el-GR" sz="9600" dirty="0"/>
              <a:t> αλύσου</a:t>
            </a:r>
          </a:p>
          <a:p>
            <a:r>
              <a:rPr lang="el-GR" sz="9600" dirty="0" err="1"/>
              <a:t>αποτελεσματικότης</a:t>
            </a:r>
            <a:r>
              <a:rPr lang="el-GR" sz="9600" dirty="0"/>
              <a:t> αυξάνεται σε συνδυασμούς με άλλα φάρμακα συχνά χωρίς </a:t>
            </a:r>
            <a:r>
              <a:rPr lang="en-US" sz="9600" dirty="0" err="1"/>
              <a:t>peginterferon-alfa</a:t>
            </a:r>
            <a:r>
              <a:rPr lang="el-GR" sz="9600" dirty="0"/>
              <a:t>  οπότε αποφεύγονται και οι παρενέργειές της </a:t>
            </a:r>
            <a:endParaRPr lang="en-US" sz="9600" dirty="0"/>
          </a:p>
          <a:p>
            <a:r>
              <a:rPr lang="en-US" sz="9600" b="1" dirty="0">
                <a:solidFill>
                  <a:srgbClr val="0070C0"/>
                </a:solidFill>
              </a:rPr>
              <a:t>+</a:t>
            </a:r>
            <a:r>
              <a:rPr lang="el-GR" sz="9600" b="1" dirty="0">
                <a:solidFill>
                  <a:srgbClr val="0070C0"/>
                </a:solidFill>
              </a:rPr>
              <a:t> </a:t>
            </a:r>
            <a:r>
              <a:rPr lang="en-US" sz="9600" b="1" dirty="0">
                <a:solidFill>
                  <a:srgbClr val="0070C0"/>
                </a:solidFill>
              </a:rPr>
              <a:t>ledipasvir </a:t>
            </a:r>
            <a:r>
              <a:rPr lang="el-GR" sz="9600" dirty="0"/>
              <a:t>(</a:t>
            </a:r>
            <a:r>
              <a:rPr lang="en-US" sz="9600" dirty="0"/>
              <a:t> 90/400</a:t>
            </a:r>
            <a:r>
              <a:rPr lang="el-GR" sz="9600" dirty="0"/>
              <a:t>) γενότυπο</a:t>
            </a:r>
            <a:r>
              <a:rPr lang="en-US" sz="9600" dirty="0"/>
              <a:t>I</a:t>
            </a:r>
            <a:r>
              <a:rPr lang="el-GR" sz="9600" dirty="0"/>
              <a:t> </a:t>
            </a:r>
            <a:r>
              <a:rPr lang="en-US" sz="9600" dirty="0"/>
              <a:t>1,4,5,6 </a:t>
            </a:r>
            <a:r>
              <a:rPr lang="el-GR" sz="9600" dirty="0"/>
              <a:t>και για </a:t>
            </a:r>
            <a:r>
              <a:rPr lang="en-US" sz="9600" dirty="0"/>
              <a:t>2,3        </a:t>
            </a:r>
            <a:r>
              <a:rPr lang="en-US" sz="9600" b="1" dirty="0">
                <a:solidFill>
                  <a:srgbClr val="0070C0"/>
                </a:solidFill>
              </a:rPr>
              <a:t>+daclatasvir</a:t>
            </a:r>
            <a:r>
              <a:rPr lang="el-GR" sz="9600" b="1" dirty="0">
                <a:solidFill>
                  <a:srgbClr val="0070C0"/>
                </a:solidFill>
              </a:rPr>
              <a:t> </a:t>
            </a:r>
            <a:r>
              <a:rPr lang="el-GR" sz="9600" dirty="0"/>
              <a:t>(</a:t>
            </a:r>
            <a:r>
              <a:rPr lang="nb-NO" sz="9600" dirty="0"/>
              <a:t> tablets 60 mg+400 mg) </a:t>
            </a:r>
            <a:endParaRPr lang="en-US" sz="9600" dirty="0"/>
          </a:p>
          <a:p>
            <a:r>
              <a:rPr lang="el-GR" sz="9600" dirty="0"/>
              <a:t>σε κίρρωση ή μεταμόσχευση ήπατος , ενίοτε και </a:t>
            </a:r>
            <a:r>
              <a:rPr lang="en-US" sz="9600" dirty="0" err="1"/>
              <a:t>ribavirin</a:t>
            </a:r>
            <a:r>
              <a:rPr lang="en-US" sz="9600" dirty="0"/>
              <a:t> </a:t>
            </a:r>
          </a:p>
          <a:p>
            <a:r>
              <a:rPr lang="el-GR" sz="9600" dirty="0"/>
              <a:t>ΔΥΝΗΤΙΚΗ  ενεργοποίηση  ηπατίτιδας </a:t>
            </a:r>
            <a:r>
              <a:rPr lang="en-US" sz="9600" dirty="0"/>
              <a:t>B</a:t>
            </a:r>
            <a:r>
              <a:rPr lang="el-GR" sz="9600" dirty="0"/>
              <a:t> - σύσταση από   </a:t>
            </a:r>
            <a:r>
              <a:rPr lang="en-US" sz="9600" dirty="0"/>
              <a:t>EMA </a:t>
            </a:r>
            <a:r>
              <a:rPr lang="el-GR" sz="9600" dirty="0"/>
              <a:t> για </a:t>
            </a:r>
            <a:r>
              <a:rPr lang="en-US" sz="9600" dirty="0"/>
              <a:t>screening  HBV </a:t>
            </a:r>
            <a:r>
              <a:rPr lang="el-GR" sz="9600" dirty="0"/>
              <a:t> προ έναρξης </a:t>
            </a:r>
            <a:r>
              <a:rPr lang="en-US" sz="9600" dirty="0" err="1"/>
              <a:t>sofosbuvir</a:t>
            </a:r>
            <a:r>
              <a:rPr lang="el-GR" sz="9600" dirty="0"/>
              <a:t> </a:t>
            </a:r>
            <a:endParaRPr lang="en-US" sz="9600" dirty="0"/>
          </a:p>
          <a:p>
            <a:r>
              <a:rPr lang="el-GR" sz="9600" b="1" dirty="0">
                <a:solidFill>
                  <a:srgbClr val="0070C0"/>
                </a:solidFill>
              </a:rPr>
              <a:t>στη Λίστα  Βασικών  Φαρμάκων  ΠΟΥ ( </a:t>
            </a:r>
            <a:r>
              <a:rPr lang="en-US" sz="9600" b="1" dirty="0">
                <a:solidFill>
                  <a:srgbClr val="0070C0"/>
                </a:solidFill>
              </a:rPr>
              <a:t>WHO)</a:t>
            </a:r>
          </a:p>
          <a:p>
            <a:pPr>
              <a:buNone/>
            </a:pPr>
            <a:endParaRPr lang="en-US" sz="9600" baseline="30000" dirty="0"/>
          </a:p>
          <a:p>
            <a:endParaRPr lang="el-GR" sz="9600" dirty="0"/>
          </a:p>
          <a:p>
            <a:endParaRPr lang="el-GR" dirty="0"/>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Autofit/>
          </a:bodyPr>
          <a:lstStyle/>
          <a:p>
            <a:r>
              <a:rPr lang="en-US" sz="2400" b="1" dirty="0">
                <a:solidFill>
                  <a:srgbClr val="00B0F0"/>
                </a:solidFill>
              </a:rPr>
              <a:t>HIV (</a:t>
            </a:r>
            <a:r>
              <a:rPr lang="el-GR" sz="2400" b="1" dirty="0">
                <a:solidFill>
                  <a:srgbClr val="00B0F0"/>
                </a:solidFill>
              </a:rPr>
              <a:t>Ιός Ανθρώπινης </a:t>
            </a:r>
            <a:r>
              <a:rPr lang="el-GR" sz="2400" b="1" dirty="0" err="1">
                <a:solidFill>
                  <a:srgbClr val="00B0F0"/>
                </a:solidFill>
              </a:rPr>
              <a:t>Ανοσοανεπάρκειας</a:t>
            </a:r>
            <a:r>
              <a:rPr lang="en-US" sz="2400" b="1" dirty="0">
                <a:solidFill>
                  <a:srgbClr val="00B0F0"/>
                </a:solidFill>
              </a:rPr>
              <a:t>)-</a:t>
            </a:r>
            <a:r>
              <a:rPr lang="el-GR" sz="2400" b="1" dirty="0" err="1">
                <a:solidFill>
                  <a:srgbClr val="00B0F0"/>
                </a:solidFill>
              </a:rPr>
              <a:t>αντιρετροϊκή</a:t>
            </a:r>
            <a:r>
              <a:rPr lang="el-GR" sz="2400" b="1" dirty="0">
                <a:solidFill>
                  <a:srgbClr val="00B0F0"/>
                </a:solidFill>
              </a:rPr>
              <a:t> αγωγή </a:t>
            </a:r>
            <a:r>
              <a:rPr lang="en-US" sz="2400" b="1" dirty="0">
                <a:solidFill>
                  <a:srgbClr val="00B0F0"/>
                </a:solidFill>
              </a:rPr>
              <a:t>ART</a:t>
            </a:r>
            <a:endParaRPr lang="el-GR" sz="2400" b="1" dirty="0">
              <a:solidFill>
                <a:srgbClr val="00B0F0"/>
              </a:solidFill>
            </a:endParaRPr>
          </a:p>
        </p:txBody>
      </p:sp>
      <p:sp>
        <p:nvSpPr>
          <p:cNvPr id="3" name="2 - Θέση περιεχομένου"/>
          <p:cNvSpPr>
            <a:spLocks noGrp="1"/>
          </p:cNvSpPr>
          <p:nvPr>
            <p:ph idx="1"/>
          </p:nvPr>
        </p:nvSpPr>
        <p:spPr>
          <a:xfrm>
            <a:off x="457200" y="980728"/>
            <a:ext cx="8229600" cy="6120680"/>
          </a:xfrm>
        </p:spPr>
        <p:txBody>
          <a:bodyPr>
            <a:normAutofit fontScale="40000" lnSpcReduction="20000"/>
          </a:bodyPr>
          <a:lstStyle/>
          <a:p>
            <a:endParaRPr lang="el-GR" dirty="0"/>
          </a:p>
          <a:p>
            <a:r>
              <a:rPr lang="el-GR" dirty="0"/>
              <a:t> </a:t>
            </a:r>
            <a:r>
              <a:rPr lang="en-US" sz="5600" dirty="0"/>
              <a:t>HIV : </a:t>
            </a:r>
            <a:r>
              <a:rPr lang="el-GR" sz="5600" dirty="0"/>
              <a:t>RNA</a:t>
            </a:r>
            <a:r>
              <a:rPr lang="en-US" sz="5600" dirty="0"/>
              <a:t> </a:t>
            </a:r>
            <a:r>
              <a:rPr lang="el-GR" sz="5600" dirty="0" err="1"/>
              <a:t>ρετροϊός</a:t>
            </a:r>
            <a:r>
              <a:rPr lang="el-GR" sz="5600" dirty="0"/>
              <a:t>, ανάστροφη </a:t>
            </a:r>
            <a:r>
              <a:rPr lang="el-GR" sz="5600" dirty="0" err="1"/>
              <a:t>μεταγραφάση</a:t>
            </a:r>
            <a:r>
              <a:rPr lang="el-GR" sz="5600" dirty="0"/>
              <a:t> , RNA σε DNA  </a:t>
            </a:r>
            <a:endParaRPr lang="en-US" sz="5600" dirty="0"/>
          </a:p>
          <a:p>
            <a:r>
              <a:rPr lang="el-GR" sz="5600" dirty="0"/>
              <a:t>Σύνδρομο  επίκτητης </a:t>
            </a:r>
            <a:r>
              <a:rPr lang="el-GR" sz="5600" dirty="0" err="1"/>
              <a:t>ανοσοανεπάρκειας</a:t>
            </a:r>
            <a:r>
              <a:rPr lang="el-GR" sz="5600" dirty="0"/>
              <a:t> (HIV λοίμωξη) 1981 -  ιός απομονώθηκε  1984</a:t>
            </a:r>
            <a:endParaRPr lang="en-US" sz="5600" dirty="0"/>
          </a:p>
          <a:p>
            <a:r>
              <a:rPr lang="el-GR" sz="5600" dirty="0">
                <a:solidFill>
                  <a:srgbClr val="002060"/>
                </a:solidFill>
              </a:rPr>
              <a:t> </a:t>
            </a:r>
            <a:r>
              <a:rPr lang="el-GR" sz="5600" b="1" dirty="0">
                <a:solidFill>
                  <a:srgbClr val="0070C0"/>
                </a:solidFill>
              </a:rPr>
              <a:t>μόλυνση με  HIV  "HIV οροθετικός"  για πάντα = ανίατος νόσος </a:t>
            </a:r>
          </a:p>
          <a:p>
            <a:r>
              <a:rPr lang="el-GR" sz="5600" dirty="0"/>
              <a:t>Σταδιακή  μείωση CD4+ λεμφοκυττάρων  -</a:t>
            </a:r>
            <a:r>
              <a:rPr lang="en-US" sz="5600" dirty="0"/>
              <a:t> </a:t>
            </a:r>
            <a:r>
              <a:rPr lang="el-GR" sz="5600" dirty="0"/>
              <a:t>  </a:t>
            </a:r>
            <a:r>
              <a:rPr lang="el-GR" sz="5600" b="1" dirty="0">
                <a:solidFill>
                  <a:srgbClr val="0070C0"/>
                </a:solidFill>
              </a:rPr>
              <a:t>υγιής 600 έως 1200/</a:t>
            </a:r>
            <a:r>
              <a:rPr lang="en-US" sz="5600" b="1" dirty="0">
                <a:solidFill>
                  <a:srgbClr val="0070C0"/>
                </a:solidFill>
              </a:rPr>
              <a:t>ml </a:t>
            </a:r>
            <a:r>
              <a:rPr lang="el-GR" sz="5600" b="1" dirty="0">
                <a:solidFill>
                  <a:srgbClr val="0070C0"/>
                </a:solidFill>
              </a:rPr>
              <a:t>αίματος </a:t>
            </a:r>
          </a:p>
          <a:p>
            <a:r>
              <a:rPr lang="el-GR" sz="5600" dirty="0"/>
              <a:t> </a:t>
            </a:r>
            <a:r>
              <a:rPr lang="el-GR" sz="5600" b="1" dirty="0">
                <a:solidFill>
                  <a:srgbClr val="0070C0"/>
                </a:solidFill>
              </a:rPr>
              <a:t>CD4+</a:t>
            </a:r>
            <a:r>
              <a:rPr lang="en-US" sz="5600" b="1" dirty="0">
                <a:solidFill>
                  <a:srgbClr val="0070C0"/>
                </a:solidFill>
              </a:rPr>
              <a:t> </a:t>
            </a:r>
            <a:r>
              <a:rPr lang="el-GR" sz="5600" b="1" dirty="0">
                <a:solidFill>
                  <a:srgbClr val="0070C0"/>
                </a:solidFill>
              </a:rPr>
              <a:t> </a:t>
            </a:r>
            <a:r>
              <a:rPr lang="en-US" sz="5600" b="1" dirty="0">
                <a:solidFill>
                  <a:srgbClr val="0070C0"/>
                </a:solidFill>
              </a:rPr>
              <a:t>&lt;</a:t>
            </a:r>
            <a:r>
              <a:rPr lang="el-GR" sz="5600" b="1" dirty="0">
                <a:solidFill>
                  <a:srgbClr val="0070C0"/>
                </a:solidFill>
              </a:rPr>
              <a:t> 200/</a:t>
            </a:r>
            <a:r>
              <a:rPr lang="en-US" sz="5600" b="1" dirty="0">
                <a:solidFill>
                  <a:srgbClr val="0070C0"/>
                </a:solidFill>
              </a:rPr>
              <a:t>ml </a:t>
            </a:r>
            <a:r>
              <a:rPr lang="el-GR" sz="5600" b="1" dirty="0">
                <a:solidFill>
                  <a:srgbClr val="0070C0"/>
                </a:solidFill>
              </a:rPr>
              <a:t>,</a:t>
            </a:r>
            <a:r>
              <a:rPr lang="en-US" sz="5600" b="1" dirty="0">
                <a:solidFill>
                  <a:srgbClr val="0070C0"/>
                </a:solidFill>
              </a:rPr>
              <a:t> </a:t>
            </a:r>
            <a:r>
              <a:rPr lang="el-GR" sz="5600" b="1" dirty="0">
                <a:solidFill>
                  <a:srgbClr val="0070C0"/>
                </a:solidFill>
              </a:rPr>
              <a:t>AIDS (Σύνδρομο  Επίκτητης </a:t>
            </a:r>
            <a:r>
              <a:rPr lang="el-GR" sz="5600" b="1" dirty="0" err="1">
                <a:solidFill>
                  <a:srgbClr val="0070C0"/>
                </a:solidFill>
              </a:rPr>
              <a:t>Ανοσοανεπάρκειας</a:t>
            </a:r>
            <a:r>
              <a:rPr lang="el-GR" sz="5600" b="1" dirty="0">
                <a:solidFill>
                  <a:srgbClr val="0070C0"/>
                </a:solidFill>
              </a:rPr>
              <a:t>)</a:t>
            </a:r>
          </a:p>
          <a:p>
            <a:r>
              <a:rPr lang="el-GR" sz="5600" dirty="0"/>
              <a:t>Εμβόλιο </a:t>
            </a:r>
            <a:r>
              <a:rPr lang="en-US" sz="5600" dirty="0"/>
              <a:t> </a:t>
            </a:r>
            <a:r>
              <a:rPr lang="el-GR" sz="5600" dirty="0"/>
              <a:t>δεν υπάρχει</a:t>
            </a:r>
          </a:p>
          <a:p>
            <a:r>
              <a:rPr lang="el-GR" sz="5600" b="1" dirty="0"/>
              <a:t> </a:t>
            </a:r>
            <a:r>
              <a:rPr lang="el-GR" sz="5600" b="1" dirty="0" err="1">
                <a:solidFill>
                  <a:srgbClr val="0070C0"/>
                </a:solidFill>
              </a:rPr>
              <a:t>αντιρετροϊκή</a:t>
            </a:r>
            <a:r>
              <a:rPr lang="el-GR" sz="5600" b="1" dirty="0">
                <a:solidFill>
                  <a:srgbClr val="0070C0"/>
                </a:solidFill>
              </a:rPr>
              <a:t> αγωγή </a:t>
            </a:r>
            <a:r>
              <a:rPr lang="el-GR" sz="6400" b="1" dirty="0"/>
              <a:t>: </a:t>
            </a:r>
            <a:r>
              <a:rPr lang="en-US" sz="6400" dirty="0"/>
              <a:t> </a:t>
            </a:r>
            <a:r>
              <a:rPr lang="el-GR" sz="5000" dirty="0"/>
              <a:t>μείωση  </a:t>
            </a:r>
            <a:r>
              <a:rPr lang="el-GR" sz="5000" dirty="0" err="1"/>
              <a:t>ιικού</a:t>
            </a:r>
            <a:r>
              <a:rPr lang="el-GR" sz="5000" dirty="0"/>
              <a:t> φορτίου ( ποσόν  HIV στο αίμα) σε μη ανιχνεύσιμα επίπεδα </a:t>
            </a:r>
            <a:r>
              <a:rPr lang="el-GR" sz="5000" b="1" dirty="0">
                <a:solidFill>
                  <a:srgbClr val="0070C0"/>
                </a:solidFill>
              </a:rPr>
              <a:t>(&lt; 50 αντίγραφα/ml</a:t>
            </a:r>
            <a:r>
              <a:rPr lang="el-GR" sz="5000" dirty="0"/>
              <a:t>) για όσο το δυνατόν μακρύτερο χρονικό διάστημα.</a:t>
            </a:r>
            <a:r>
              <a:rPr lang="el-GR" sz="6400" dirty="0"/>
              <a:t> </a:t>
            </a:r>
            <a:r>
              <a:rPr lang="el-GR" sz="5600" b="1" dirty="0">
                <a:solidFill>
                  <a:srgbClr val="0070C0"/>
                </a:solidFill>
              </a:rPr>
              <a:t>διατήρηση  λειτουργίας  ανοσοποιητικού  = χρόνια νόσος</a:t>
            </a:r>
          </a:p>
          <a:p>
            <a:r>
              <a:rPr lang="el-GR" sz="5000" b="1" dirty="0">
                <a:solidFill>
                  <a:srgbClr val="0070C0"/>
                </a:solidFill>
              </a:rPr>
              <a:t>HA-ART - 1996 </a:t>
            </a:r>
            <a:r>
              <a:rPr lang="en-US" sz="5000" b="1" dirty="0">
                <a:solidFill>
                  <a:srgbClr val="0070C0"/>
                </a:solidFill>
              </a:rPr>
              <a:t>Highly Active </a:t>
            </a:r>
            <a:r>
              <a:rPr lang="en-US" sz="5000" b="1" dirty="0" err="1">
                <a:solidFill>
                  <a:srgbClr val="0070C0"/>
                </a:solidFill>
              </a:rPr>
              <a:t>AntiRetroviral</a:t>
            </a:r>
            <a:r>
              <a:rPr lang="en-US" sz="5000" b="1" dirty="0">
                <a:solidFill>
                  <a:srgbClr val="0070C0"/>
                </a:solidFill>
              </a:rPr>
              <a:t> Therapy</a:t>
            </a:r>
            <a:r>
              <a:rPr lang="el-GR" sz="5000" dirty="0"/>
              <a:t>-  επιβίωση  50 χρόνια </a:t>
            </a:r>
          </a:p>
          <a:p>
            <a:r>
              <a:rPr lang="el-GR" sz="5000" dirty="0"/>
              <a:t> Η </a:t>
            </a:r>
            <a:r>
              <a:rPr lang="el-GR" sz="5000" dirty="0" err="1"/>
              <a:t>αντιρετροϊκή</a:t>
            </a:r>
            <a:r>
              <a:rPr lang="el-GR" sz="5000" dirty="0"/>
              <a:t> αγωγή </a:t>
            </a:r>
            <a:r>
              <a:rPr lang="el-GR" sz="5000" b="1" dirty="0">
                <a:solidFill>
                  <a:srgbClr val="0070C0"/>
                </a:solidFill>
              </a:rPr>
              <a:t>μετέτρεψε την </a:t>
            </a:r>
            <a:r>
              <a:rPr lang="en-US" sz="5000" b="1" dirty="0">
                <a:solidFill>
                  <a:srgbClr val="0070C0"/>
                </a:solidFill>
              </a:rPr>
              <a:t>HIV/AIDS</a:t>
            </a:r>
            <a:r>
              <a:rPr lang="el-GR" sz="5000" b="1" dirty="0">
                <a:solidFill>
                  <a:srgbClr val="0070C0"/>
                </a:solidFill>
              </a:rPr>
              <a:t> από θανατηφόρο σε χρόνια νόσο </a:t>
            </a:r>
          </a:p>
          <a:p>
            <a:endParaRPr lang="en-US" sz="5000" b="1" dirty="0"/>
          </a:p>
          <a:p>
            <a:endParaRPr lang="el-GR" sz="5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504056"/>
          </a:xfrm>
        </p:spPr>
        <p:txBody>
          <a:bodyPr>
            <a:normAutofit/>
          </a:bodyPr>
          <a:lstStyle/>
          <a:p>
            <a:r>
              <a:rPr lang="el-GR" sz="2400" b="1" dirty="0">
                <a:solidFill>
                  <a:srgbClr val="FF0000"/>
                </a:solidFill>
              </a:rPr>
              <a:t>Κατηγορίες </a:t>
            </a:r>
            <a:r>
              <a:rPr lang="el-GR" sz="2400" b="1" dirty="0" err="1">
                <a:solidFill>
                  <a:srgbClr val="FF0000"/>
                </a:solidFill>
              </a:rPr>
              <a:t>Αντιρετροϊκών</a:t>
            </a:r>
            <a:r>
              <a:rPr lang="el-GR" sz="2400" b="1" dirty="0">
                <a:solidFill>
                  <a:srgbClr val="FF0000"/>
                </a:solidFill>
              </a:rPr>
              <a:t>   Φαρμάκων </a:t>
            </a:r>
            <a:r>
              <a:rPr lang="en-US" sz="2400" b="1" dirty="0">
                <a:solidFill>
                  <a:srgbClr val="FF0000"/>
                </a:solidFill>
              </a:rPr>
              <a:t>(ARV</a:t>
            </a:r>
            <a:r>
              <a:rPr lang="el-GR" sz="2400" b="1" dirty="0">
                <a:solidFill>
                  <a:srgbClr val="FF0000"/>
                </a:solidFill>
              </a:rPr>
              <a:t>)</a:t>
            </a:r>
          </a:p>
        </p:txBody>
      </p:sp>
      <p:sp>
        <p:nvSpPr>
          <p:cNvPr id="3" name="2 - Θέση περιεχομένου"/>
          <p:cNvSpPr>
            <a:spLocks noGrp="1"/>
          </p:cNvSpPr>
          <p:nvPr>
            <p:ph idx="1"/>
          </p:nvPr>
        </p:nvSpPr>
        <p:spPr>
          <a:xfrm>
            <a:off x="457200" y="1124744"/>
            <a:ext cx="8229600" cy="5544616"/>
          </a:xfrm>
        </p:spPr>
        <p:txBody>
          <a:bodyPr>
            <a:normAutofit fontScale="25000" lnSpcReduction="20000"/>
          </a:bodyPr>
          <a:lstStyle/>
          <a:p>
            <a:pPr>
              <a:buNone/>
            </a:pPr>
            <a:r>
              <a:rPr lang="el-GR" sz="8600" b="1" dirty="0">
                <a:solidFill>
                  <a:srgbClr val="FF0000"/>
                </a:solidFill>
              </a:rPr>
              <a:t> 1. αναστολείς</a:t>
            </a:r>
            <a:r>
              <a:rPr lang="en-US" sz="8600" b="1" dirty="0">
                <a:solidFill>
                  <a:srgbClr val="FF0000"/>
                </a:solidFill>
              </a:rPr>
              <a:t> </a:t>
            </a:r>
            <a:r>
              <a:rPr lang="el-GR" sz="8600" b="1" dirty="0">
                <a:solidFill>
                  <a:srgbClr val="FF0000"/>
                </a:solidFill>
              </a:rPr>
              <a:t>ανάστροφης </a:t>
            </a:r>
            <a:r>
              <a:rPr lang="el-GR" sz="8600" b="1" dirty="0" err="1">
                <a:solidFill>
                  <a:srgbClr val="FF0000"/>
                </a:solidFill>
              </a:rPr>
              <a:t>μεταγραφάσης</a:t>
            </a:r>
            <a:r>
              <a:rPr lang="el-GR" sz="8600" b="1" dirty="0">
                <a:solidFill>
                  <a:srgbClr val="FF0000"/>
                </a:solidFill>
              </a:rPr>
              <a:t> </a:t>
            </a:r>
            <a:r>
              <a:rPr lang="en-US" sz="6400" b="1" dirty="0">
                <a:solidFill>
                  <a:srgbClr val="FF0000"/>
                </a:solidFill>
              </a:rPr>
              <a:t> </a:t>
            </a:r>
            <a:r>
              <a:rPr lang="en-US" sz="6400" b="1" dirty="0">
                <a:solidFill>
                  <a:srgbClr val="7030A0"/>
                </a:solidFill>
              </a:rPr>
              <a:t>Reverse Transcriptase Inhibitors</a:t>
            </a:r>
            <a:endParaRPr lang="el-GR" sz="6400" b="1" dirty="0">
              <a:solidFill>
                <a:srgbClr val="7030A0"/>
              </a:solidFill>
            </a:endParaRPr>
          </a:p>
          <a:p>
            <a:pPr>
              <a:buNone/>
            </a:pPr>
            <a:r>
              <a:rPr lang="el-GR" sz="8000" b="1" dirty="0">
                <a:solidFill>
                  <a:srgbClr val="7030A0"/>
                </a:solidFill>
              </a:rPr>
              <a:t>      </a:t>
            </a:r>
            <a:r>
              <a:rPr lang="en-US" sz="8000" b="1" dirty="0">
                <a:solidFill>
                  <a:srgbClr val="7030A0"/>
                </a:solidFill>
              </a:rPr>
              <a:t>   </a:t>
            </a:r>
            <a:r>
              <a:rPr lang="el-GR" sz="8000" b="1" dirty="0">
                <a:solidFill>
                  <a:srgbClr val="7030A0"/>
                </a:solidFill>
              </a:rPr>
              <a:t>3 ομάδες:</a:t>
            </a:r>
          </a:p>
          <a:p>
            <a:r>
              <a:rPr lang="el-GR" sz="8000" b="1" dirty="0" err="1">
                <a:solidFill>
                  <a:srgbClr val="7030A0"/>
                </a:solidFill>
              </a:rPr>
              <a:t>νουκλεοσιδικά</a:t>
            </a:r>
            <a:r>
              <a:rPr lang="el-GR" sz="8000" b="1" dirty="0">
                <a:solidFill>
                  <a:srgbClr val="7030A0"/>
                </a:solidFill>
              </a:rPr>
              <a:t> ανάλογα (</a:t>
            </a:r>
            <a:r>
              <a:rPr lang="el-GR" sz="8000" b="1" dirty="0" err="1">
                <a:solidFill>
                  <a:srgbClr val="7030A0"/>
                </a:solidFill>
              </a:rPr>
              <a:t>NRTIs</a:t>
            </a:r>
            <a:r>
              <a:rPr lang="el-GR" sz="8000" b="1" dirty="0">
                <a:solidFill>
                  <a:srgbClr val="7030A0"/>
                </a:solidFill>
              </a:rPr>
              <a:t>),</a:t>
            </a:r>
            <a:r>
              <a:rPr lang="el-GR" sz="8000" dirty="0">
                <a:solidFill>
                  <a:srgbClr val="7030A0"/>
                </a:solidFill>
              </a:rPr>
              <a:t> </a:t>
            </a:r>
            <a:r>
              <a:rPr lang="en-US" sz="8000" b="1" dirty="0"/>
              <a:t>emtricitabine</a:t>
            </a:r>
            <a:r>
              <a:rPr lang="en-US" sz="8000" dirty="0"/>
              <a:t>   caps200 mg </a:t>
            </a:r>
            <a:endParaRPr lang="el-GR" sz="8000" dirty="0"/>
          </a:p>
          <a:p>
            <a:r>
              <a:rPr lang="el-GR" sz="8000" b="1" dirty="0" err="1">
                <a:solidFill>
                  <a:srgbClr val="7030A0"/>
                </a:solidFill>
              </a:rPr>
              <a:t>νουκλεοτιδικά</a:t>
            </a:r>
            <a:r>
              <a:rPr lang="el-GR" sz="8000" b="1" dirty="0">
                <a:solidFill>
                  <a:srgbClr val="7030A0"/>
                </a:solidFill>
              </a:rPr>
              <a:t> ανάλογα (</a:t>
            </a:r>
            <a:r>
              <a:rPr lang="el-GR" sz="8000" b="1" dirty="0" err="1">
                <a:solidFill>
                  <a:srgbClr val="7030A0"/>
                </a:solidFill>
              </a:rPr>
              <a:t>NtRTIs</a:t>
            </a:r>
            <a:r>
              <a:rPr lang="el-GR" sz="8000" b="1" dirty="0">
                <a:solidFill>
                  <a:srgbClr val="7030A0"/>
                </a:solidFill>
              </a:rPr>
              <a:t>)</a:t>
            </a:r>
            <a:r>
              <a:rPr lang="el-GR" sz="8000" b="1" dirty="0"/>
              <a:t>, </a:t>
            </a:r>
            <a:r>
              <a:rPr lang="en-US" sz="8000" b="1" dirty="0" err="1"/>
              <a:t>tenofovir</a:t>
            </a:r>
            <a:r>
              <a:rPr lang="el-GR" sz="8000" dirty="0"/>
              <a:t>, που σε συνδυασμό με  </a:t>
            </a:r>
            <a:r>
              <a:rPr lang="en-US" sz="8000" dirty="0"/>
              <a:t>  </a:t>
            </a:r>
            <a:r>
              <a:rPr lang="en-US" sz="8000" b="1" dirty="0" err="1"/>
              <a:t>emtricitabine</a:t>
            </a:r>
            <a:r>
              <a:rPr lang="en-US" sz="8000" dirty="0"/>
              <a:t> </a:t>
            </a:r>
            <a:r>
              <a:rPr lang="el-GR" sz="8000" dirty="0"/>
              <a:t>, αποτελούν ένα από τα συνιστώμενα σχήματα </a:t>
            </a:r>
            <a:r>
              <a:rPr lang="el-GR" sz="8000" dirty="0" err="1"/>
              <a:t>NRTIs</a:t>
            </a:r>
            <a:r>
              <a:rPr lang="el-GR" sz="8000" dirty="0"/>
              <a:t> για την έναρξη της HAART </a:t>
            </a:r>
            <a:endParaRPr lang="el-GR" sz="8000" b="1" dirty="0"/>
          </a:p>
          <a:p>
            <a:r>
              <a:rPr lang="el-GR" sz="8000" b="1" dirty="0">
                <a:solidFill>
                  <a:srgbClr val="7030A0"/>
                </a:solidFill>
              </a:rPr>
              <a:t>μη-</a:t>
            </a:r>
            <a:r>
              <a:rPr lang="el-GR" sz="8000" b="1" dirty="0" err="1">
                <a:solidFill>
                  <a:srgbClr val="7030A0"/>
                </a:solidFill>
              </a:rPr>
              <a:t>νουκλεοσιδικά </a:t>
            </a:r>
            <a:r>
              <a:rPr lang="el-GR" sz="8000" b="1" dirty="0">
                <a:solidFill>
                  <a:srgbClr val="7030A0"/>
                </a:solidFill>
              </a:rPr>
              <a:t>ανάλογα (</a:t>
            </a:r>
            <a:r>
              <a:rPr lang="el-GR" sz="8000" b="1" dirty="0" err="1">
                <a:solidFill>
                  <a:srgbClr val="7030A0"/>
                </a:solidFill>
              </a:rPr>
              <a:t>NNRTIs</a:t>
            </a:r>
            <a:r>
              <a:rPr lang="en-US" sz="8000" b="1" dirty="0">
                <a:solidFill>
                  <a:srgbClr val="7030A0"/>
                </a:solidFill>
              </a:rPr>
              <a:t>)</a:t>
            </a:r>
            <a:r>
              <a:rPr lang="en-US" sz="8000" b="1" dirty="0"/>
              <a:t> </a:t>
            </a:r>
            <a:r>
              <a:rPr lang="en-US" sz="8000" b="1" dirty="0" err="1"/>
              <a:t>nevirapine</a:t>
            </a:r>
            <a:r>
              <a:rPr lang="en-US" sz="8000" b="1" dirty="0"/>
              <a:t> , </a:t>
            </a:r>
            <a:r>
              <a:rPr lang="en-US" sz="8000" b="1" dirty="0" err="1"/>
              <a:t>efavirenz</a:t>
            </a:r>
            <a:endParaRPr lang="en-US" sz="8000" b="1" dirty="0"/>
          </a:p>
          <a:p>
            <a:pPr>
              <a:buNone/>
            </a:pPr>
            <a:r>
              <a:rPr lang="el-GR" sz="4500" dirty="0"/>
              <a:t>    </a:t>
            </a:r>
            <a:r>
              <a:rPr lang="en-US" sz="4500" dirty="0"/>
              <a:t> </a:t>
            </a:r>
            <a:r>
              <a:rPr lang="el-GR" sz="4500" dirty="0"/>
              <a:t> </a:t>
            </a:r>
          </a:p>
          <a:p>
            <a:pPr>
              <a:buNone/>
            </a:pPr>
            <a:r>
              <a:rPr lang="el-GR" sz="8000" b="1" dirty="0">
                <a:solidFill>
                  <a:srgbClr val="FF0000"/>
                </a:solidFill>
              </a:rPr>
              <a:t> 2. αναστολείς </a:t>
            </a:r>
            <a:r>
              <a:rPr lang="el-GR" sz="8000" b="1" dirty="0" err="1">
                <a:solidFill>
                  <a:srgbClr val="FF0000"/>
                </a:solidFill>
              </a:rPr>
              <a:t>πρωτεάσης</a:t>
            </a:r>
            <a:r>
              <a:rPr lang="el-GR" sz="8000" b="1" dirty="0">
                <a:solidFill>
                  <a:srgbClr val="FF0000"/>
                </a:solidFill>
              </a:rPr>
              <a:t> </a:t>
            </a:r>
            <a:r>
              <a:rPr lang="el-GR" sz="8000" b="1" dirty="0">
                <a:solidFill>
                  <a:srgbClr val="7030A0"/>
                </a:solidFill>
              </a:rPr>
              <a:t>(</a:t>
            </a:r>
            <a:r>
              <a:rPr lang="en-US" sz="8000" b="1" dirty="0">
                <a:solidFill>
                  <a:srgbClr val="7030A0"/>
                </a:solidFill>
              </a:rPr>
              <a:t>Protease Inhibitors, PIs</a:t>
            </a:r>
            <a:r>
              <a:rPr lang="el-GR" sz="8000" b="1" dirty="0">
                <a:solidFill>
                  <a:srgbClr val="7030A0"/>
                </a:solidFill>
              </a:rPr>
              <a:t>)</a:t>
            </a:r>
            <a:r>
              <a:rPr lang="en-US" sz="8000" b="1" dirty="0"/>
              <a:t> </a:t>
            </a:r>
            <a:r>
              <a:rPr lang="en-US" sz="8000" b="1" dirty="0" err="1"/>
              <a:t>darunavir</a:t>
            </a:r>
            <a:r>
              <a:rPr lang="en-US" sz="8000" b="1" dirty="0"/>
              <a:t>, </a:t>
            </a:r>
            <a:r>
              <a:rPr lang="en-US" sz="8000" b="1" dirty="0" err="1"/>
              <a:t>atazanavir</a:t>
            </a:r>
            <a:endParaRPr lang="en-US" sz="8000" b="1" dirty="0"/>
          </a:p>
          <a:p>
            <a:pPr>
              <a:buNone/>
            </a:pPr>
            <a:r>
              <a:rPr lang="el-GR" sz="8000" b="1" dirty="0">
                <a:solidFill>
                  <a:srgbClr val="FF0000"/>
                </a:solidFill>
              </a:rPr>
              <a:t> 3. αναστολείς εισόδου </a:t>
            </a:r>
            <a:r>
              <a:rPr lang="en-US" sz="8000" b="1" dirty="0">
                <a:solidFill>
                  <a:srgbClr val="7030A0"/>
                </a:solidFill>
              </a:rPr>
              <a:t>(Entry Inhibitors): </a:t>
            </a:r>
            <a:r>
              <a:rPr lang="el-GR" sz="8000" dirty="0"/>
              <a:t>α) αναστολείς </a:t>
            </a:r>
            <a:r>
              <a:rPr lang="el-GR" sz="8000" dirty="0">
                <a:solidFill>
                  <a:srgbClr val="FF0000"/>
                </a:solidFill>
              </a:rPr>
              <a:t>σύντηξης </a:t>
            </a:r>
            <a:r>
              <a:rPr lang="en-US" sz="8000" b="1" dirty="0" err="1"/>
              <a:t>enfuvirtide</a:t>
            </a:r>
            <a:r>
              <a:rPr lang="el-GR" sz="8000" dirty="0"/>
              <a:t> </a:t>
            </a:r>
            <a:r>
              <a:rPr lang="en-US" sz="8000" dirty="0"/>
              <a:t> </a:t>
            </a:r>
            <a:r>
              <a:rPr lang="el-GR" sz="8000" dirty="0"/>
              <a:t>β) αναστολείς </a:t>
            </a:r>
            <a:r>
              <a:rPr lang="el-GR" sz="8000" dirty="0">
                <a:solidFill>
                  <a:srgbClr val="FF0000"/>
                </a:solidFill>
              </a:rPr>
              <a:t>σύνδεσης  </a:t>
            </a:r>
            <a:r>
              <a:rPr lang="el-GR" sz="8000" dirty="0" err="1"/>
              <a:t>συνυποδοχέα</a:t>
            </a:r>
            <a:r>
              <a:rPr lang="el-GR" sz="8000" dirty="0"/>
              <a:t> </a:t>
            </a:r>
            <a:r>
              <a:rPr lang="en-US" sz="8000" dirty="0">
                <a:solidFill>
                  <a:srgbClr val="FF0000"/>
                </a:solidFill>
              </a:rPr>
              <a:t>CCR5,</a:t>
            </a:r>
            <a:r>
              <a:rPr lang="en-US" sz="8000" dirty="0"/>
              <a:t> </a:t>
            </a:r>
            <a:r>
              <a:rPr lang="en-US" sz="8000" b="1" dirty="0" err="1"/>
              <a:t>maraviroc</a:t>
            </a:r>
            <a:endParaRPr lang="el-GR" sz="8000" b="1" dirty="0"/>
          </a:p>
          <a:p>
            <a:pPr>
              <a:buNone/>
            </a:pPr>
            <a:r>
              <a:rPr lang="el-GR" sz="8000" b="1" dirty="0">
                <a:solidFill>
                  <a:srgbClr val="7030A0"/>
                </a:solidFill>
              </a:rPr>
              <a:t> </a:t>
            </a:r>
            <a:r>
              <a:rPr lang="el-GR" sz="8000" b="1" dirty="0">
                <a:solidFill>
                  <a:srgbClr val="FF0000"/>
                </a:solidFill>
              </a:rPr>
              <a:t>4. αναστολείς </a:t>
            </a:r>
            <a:r>
              <a:rPr lang="el-GR" sz="8000" b="1" dirty="0" err="1">
                <a:solidFill>
                  <a:srgbClr val="FF0000"/>
                </a:solidFill>
              </a:rPr>
              <a:t>ιντεγκράσης</a:t>
            </a:r>
            <a:r>
              <a:rPr lang="el-GR" sz="8000" b="1" dirty="0">
                <a:solidFill>
                  <a:srgbClr val="FF0000"/>
                </a:solidFill>
              </a:rPr>
              <a:t> </a:t>
            </a:r>
            <a:r>
              <a:rPr lang="en-US" sz="8000" b="1" dirty="0">
                <a:solidFill>
                  <a:srgbClr val="7030A0"/>
                </a:solidFill>
              </a:rPr>
              <a:t>(INSTIs</a:t>
            </a:r>
            <a:r>
              <a:rPr lang="en-US" sz="8000" dirty="0">
                <a:solidFill>
                  <a:srgbClr val="7030A0"/>
                </a:solidFill>
              </a:rPr>
              <a:t>) </a:t>
            </a:r>
            <a:r>
              <a:rPr lang="en-US" sz="8000" b="1" dirty="0" err="1"/>
              <a:t>raltegravir</a:t>
            </a:r>
            <a:r>
              <a:rPr lang="en-US" sz="8000" b="1" dirty="0"/>
              <a:t>  </a:t>
            </a:r>
            <a:r>
              <a:rPr lang="en-US" sz="8000" dirty="0"/>
              <a:t>400 mg </a:t>
            </a:r>
            <a:r>
              <a:rPr lang="en-US" sz="8000" dirty="0" err="1"/>
              <a:t>tabl</a:t>
            </a:r>
            <a:r>
              <a:rPr lang="en-US" sz="8000" dirty="0"/>
              <a:t> bid</a:t>
            </a:r>
            <a:r>
              <a:rPr lang="en-US" sz="8000" b="1" dirty="0"/>
              <a:t>,  </a:t>
            </a:r>
            <a:r>
              <a:rPr lang="el-GR" sz="8000" b="1" dirty="0"/>
              <a:t> </a:t>
            </a:r>
            <a:r>
              <a:rPr lang="en-US" sz="8000" b="1" dirty="0"/>
              <a:t>dolutegravir </a:t>
            </a:r>
            <a:r>
              <a:rPr lang="en-US" sz="8000" dirty="0"/>
              <a:t>  </a:t>
            </a:r>
            <a:r>
              <a:rPr lang="en-US" sz="8000" dirty="0" err="1"/>
              <a:t>tabl</a:t>
            </a:r>
            <a:r>
              <a:rPr lang="en-US" sz="8000" dirty="0"/>
              <a:t> 25 mg </a:t>
            </a:r>
            <a:r>
              <a:rPr lang="en-US" sz="8000" dirty="0" err="1"/>
              <a:t>qd</a:t>
            </a:r>
            <a:r>
              <a:rPr lang="en-US" sz="8000" dirty="0"/>
              <a:t>,   </a:t>
            </a:r>
            <a:r>
              <a:rPr lang="en-US" sz="8000" b="1" dirty="0"/>
              <a:t>cabotegravir, </a:t>
            </a:r>
            <a:r>
              <a:rPr lang="en-US" sz="8000" dirty="0"/>
              <a:t>  30mg </a:t>
            </a:r>
            <a:r>
              <a:rPr lang="en-US" sz="8000" dirty="0" err="1"/>
              <a:t>tabl</a:t>
            </a:r>
            <a:r>
              <a:rPr lang="en-US" sz="8000" dirty="0"/>
              <a:t> </a:t>
            </a:r>
            <a:r>
              <a:rPr lang="en-US" sz="8000" dirty="0" err="1"/>
              <a:t>qd</a:t>
            </a:r>
            <a:r>
              <a:rPr lang="en-US" sz="8000" dirty="0"/>
              <a:t>, </a:t>
            </a:r>
            <a:r>
              <a:rPr lang="en-US" sz="8000" b="1" dirty="0" err="1"/>
              <a:t>bictegravir</a:t>
            </a:r>
            <a:r>
              <a:rPr lang="en-US" sz="8000" b="1" dirty="0"/>
              <a:t> </a:t>
            </a:r>
          </a:p>
          <a:p>
            <a:pPr>
              <a:buNone/>
            </a:pPr>
            <a:r>
              <a:rPr lang="en-US" sz="8000" b="1" dirty="0"/>
              <a:t>    </a:t>
            </a:r>
            <a:r>
              <a:rPr lang="en-US" sz="8000" dirty="0"/>
              <a:t> 50 mg </a:t>
            </a:r>
            <a:r>
              <a:rPr lang="en-US" sz="8000" dirty="0" err="1"/>
              <a:t>tabl</a:t>
            </a:r>
            <a:r>
              <a:rPr lang="en-US" sz="8000" dirty="0"/>
              <a:t> </a:t>
            </a:r>
            <a:r>
              <a:rPr lang="en-US" sz="8000" dirty="0" err="1"/>
              <a:t>qd</a:t>
            </a:r>
            <a:r>
              <a:rPr lang="en-US" sz="8000" dirty="0"/>
              <a:t>- </a:t>
            </a:r>
            <a:r>
              <a:rPr lang="el-GR" sz="8000" dirty="0"/>
              <a:t>χαμηλός γενετικός φραγμός αντοχής , </a:t>
            </a:r>
            <a:r>
              <a:rPr lang="el-GR" sz="8000" dirty="0" err="1"/>
              <a:t>συγχορήγηση</a:t>
            </a:r>
            <a:r>
              <a:rPr lang="el-GR" sz="8000" dirty="0"/>
              <a:t> με τουλάχιστον άλλο 1 ή δύο δραστικά φάρμακα άλλης κατηγορίας  </a:t>
            </a:r>
            <a:r>
              <a:rPr lang="en-US" sz="8000" dirty="0"/>
              <a:t>(</a:t>
            </a:r>
            <a:r>
              <a:rPr lang="en-US" sz="8000" dirty="0" err="1"/>
              <a:t>emtricitabine</a:t>
            </a:r>
            <a:r>
              <a:rPr lang="en-US" sz="8000" dirty="0"/>
              <a:t> , </a:t>
            </a:r>
            <a:r>
              <a:rPr lang="en-US" sz="8000" dirty="0" err="1"/>
              <a:t>tenofovir</a:t>
            </a:r>
            <a:r>
              <a:rPr lang="en-US" sz="8000" dirty="0"/>
              <a:t>)</a:t>
            </a:r>
            <a:endParaRPr lang="el-GR" sz="8000" dirty="0"/>
          </a:p>
          <a:p>
            <a:pPr>
              <a:buNone/>
            </a:pPr>
            <a:r>
              <a:rPr lang="el-GR" sz="8000" dirty="0"/>
              <a:t>  </a:t>
            </a:r>
            <a:r>
              <a:rPr lang="en-US" sz="8000" dirty="0"/>
              <a:t>  </a:t>
            </a:r>
            <a:r>
              <a:rPr lang="el-GR" sz="8000" dirty="0"/>
              <a:t> </a:t>
            </a:r>
            <a:r>
              <a:rPr lang="el-GR" sz="8000" dirty="0" err="1"/>
              <a:t>φαρμακοενίσχυση</a:t>
            </a:r>
            <a:r>
              <a:rPr lang="el-GR" sz="8000" dirty="0"/>
              <a:t> ( με </a:t>
            </a:r>
            <a:r>
              <a:rPr lang="el-GR" sz="8000" b="1" dirty="0" err="1"/>
              <a:t>Ritonavir</a:t>
            </a:r>
            <a:r>
              <a:rPr lang="el-GR" sz="8000" b="1" dirty="0"/>
              <a:t>)</a:t>
            </a:r>
            <a:r>
              <a:rPr lang="el-GR" sz="8000" dirty="0"/>
              <a:t>,  απλούστερα </a:t>
            </a:r>
            <a:r>
              <a:rPr lang="el-GR" sz="8000" dirty="0" err="1"/>
              <a:t>δοσολογικά</a:t>
            </a:r>
            <a:r>
              <a:rPr lang="el-GR" sz="8000" dirty="0"/>
              <a:t> σχήματα </a:t>
            </a:r>
            <a:endParaRPr lang="en-US" sz="8000" dirty="0"/>
          </a:p>
          <a:p>
            <a:pPr>
              <a:buNone/>
            </a:pPr>
            <a:r>
              <a:rPr lang="en-US" sz="8000" dirty="0"/>
              <a:t>     </a:t>
            </a:r>
            <a:r>
              <a:rPr lang="el-GR" sz="8000" dirty="0"/>
              <a:t>άπαξ ημερησίως) ή ακόμα  </a:t>
            </a:r>
            <a:r>
              <a:rPr lang="el-GR" sz="8000" dirty="0" err="1"/>
              <a:t>μονοθεραπείες</a:t>
            </a:r>
            <a:r>
              <a:rPr lang="el-GR" sz="8000" dirty="0"/>
              <a:t> με </a:t>
            </a:r>
            <a:r>
              <a:rPr lang="el-GR" sz="8000" dirty="0" err="1"/>
              <a:t>αντιπρωτεάση</a:t>
            </a:r>
            <a:r>
              <a:rPr lang="el-GR" sz="8000" dirty="0"/>
              <a:t>, σε ανοσολογικά και </a:t>
            </a:r>
            <a:r>
              <a:rPr lang="el-GR" sz="8000" dirty="0" err="1"/>
              <a:t>ιολογικά</a:t>
            </a:r>
            <a:r>
              <a:rPr lang="el-GR" sz="8000" dirty="0"/>
              <a:t> σταθεροποιημένους ασθενείς</a:t>
            </a:r>
            <a:endParaRPr lang="en-US" sz="8000" dirty="0"/>
          </a:p>
          <a:p>
            <a:pPr>
              <a:buNone/>
            </a:pPr>
            <a:endParaRPr lang="el-GR" sz="8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877272"/>
            <a:ext cx="8229600" cy="576064"/>
          </a:xfrm>
        </p:spPr>
        <p:txBody>
          <a:bodyPr>
            <a:normAutofit fontScale="90000"/>
          </a:bodyPr>
          <a:lstStyle/>
          <a:p>
            <a:r>
              <a:rPr lang="en-US" sz="1200" b="1" dirty="0">
                <a:solidFill>
                  <a:srgbClr val="0070C0"/>
                </a:solidFill>
              </a:rPr>
              <a:t> Paul E. Sax, MD </a:t>
            </a:r>
            <a:r>
              <a:rPr lang="en-US" sz="1200" b="1" i="1" cap="all" dirty="0">
                <a:solidFill>
                  <a:srgbClr val="0070C0"/>
                </a:solidFill>
                <a:hlinkClick r:id="rId2"/>
              </a:rPr>
              <a:t>NEJM JOURNAL WATCH INFECTIOUS DISEASES</a:t>
            </a:r>
            <a:r>
              <a:rPr lang="en-US" sz="1200" b="1" i="1" cap="all" dirty="0">
                <a:solidFill>
                  <a:srgbClr val="0070C0"/>
                </a:solidFill>
              </a:rPr>
              <a:t>   </a:t>
            </a:r>
            <a:r>
              <a:rPr lang="en-US" sz="1200" b="1" i="1" cap="all" dirty="0" err="1">
                <a:solidFill>
                  <a:srgbClr val="0070C0"/>
                </a:solidFill>
              </a:rPr>
              <a:t>Nonember</a:t>
            </a:r>
            <a:r>
              <a:rPr lang="en-US" sz="1200" b="1" i="1" cap="all" dirty="0">
                <a:solidFill>
                  <a:srgbClr val="0070C0"/>
                </a:solidFill>
              </a:rPr>
              <a:t> 3d  2019</a:t>
            </a:r>
            <a:br>
              <a:rPr lang="el-GR" sz="1600" b="1" i="1" cap="all" dirty="0">
                <a:solidFill>
                  <a:srgbClr val="0070C0"/>
                </a:solidFill>
              </a:rPr>
            </a:br>
            <a:r>
              <a:rPr lang="el-GR" sz="1600" b="1" dirty="0">
                <a:solidFill>
                  <a:srgbClr val="0070C0"/>
                </a:solidFill>
              </a:rPr>
              <a:t>Ορισμένα αποσύρονται ή  ανακαλούνται </a:t>
            </a:r>
            <a:r>
              <a:rPr lang="en-US" sz="1600" b="1" dirty="0">
                <a:solidFill>
                  <a:srgbClr val="0070C0"/>
                </a:solidFill>
              </a:rPr>
              <a:t> </a:t>
            </a:r>
            <a:r>
              <a:rPr lang="el-GR" sz="1600" b="1" dirty="0">
                <a:solidFill>
                  <a:srgbClr val="0070C0"/>
                </a:solidFill>
              </a:rPr>
              <a:t>πχ  </a:t>
            </a:r>
            <a:r>
              <a:rPr lang="en-US" sz="1600" b="1" dirty="0" err="1">
                <a:solidFill>
                  <a:srgbClr val="0070C0"/>
                </a:solidFill>
              </a:rPr>
              <a:t>stavudine</a:t>
            </a:r>
            <a:r>
              <a:rPr lang="el-GR" sz="1600" b="1" dirty="0">
                <a:solidFill>
                  <a:srgbClr val="0070C0"/>
                </a:solidFill>
              </a:rPr>
              <a:t>, </a:t>
            </a:r>
            <a:r>
              <a:rPr lang="en-US" sz="1600" b="1" dirty="0" err="1">
                <a:solidFill>
                  <a:srgbClr val="0070C0"/>
                </a:solidFill>
              </a:rPr>
              <a:t>didanosine</a:t>
            </a:r>
            <a:r>
              <a:rPr lang="en-US" sz="1600" b="1" dirty="0">
                <a:solidFill>
                  <a:srgbClr val="0070C0"/>
                </a:solidFill>
              </a:rPr>
              <a:t>  (</a:t>
            </a:r>
            <a:r>
              <a:rPr lang="el-GR" sz="1600" b="1" dirty="0">
                <a:solidFill>
                  <a:srgbClr val="0070C0"/>
                </a:solidFill>
              </a:rPr>
              <a:t>σε ορισμένα κράτη ΕΜΑ )</a:t>
            </a:r>
          </a:p>
        </p:txBody>
      </p:sp>
      <p:pic>
        <p:nvPicPr>
          <p:cNvPr id="4" name="Picture 5" descr="Learning the Names of HIV Drugs Is Horribly Difficult - Here's Why - HIV  and ID Observations"/>
          <p:cNvPicPr>
            <a:picLocks noChangeAspect="1" noChangeArrowheads="1"/>
          </p:cNvPicPr>
          <p:nvPr/>
        </p:nvPicPr>
        <p:blipFill>
          <a:blip r:embed="rId3" cstate="print"/>
          <a:srcRect/>
          <a:stretch>
            <a:fillRect/>
          </a:stretch>
        </p:blipFill>
        <p:spPr bwMode="auto">
          <a:xfrm>
            <a:off x="251520" y="260648"/>
            <a:ext cx="8763000" cy="54006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a:bodyPr>
          <a:lstStyle/>
          <a:p>
            <a:r>
              <a:rPr lang="el-GR" sz="4000" b="1" dirty="0">
                <a:solidFill>
                  <a:srgbClr val="0070C0"/>
                </a:solidFill>
              </a:rPr>
              <a:t>Καρκινογόνοι Ιοί</a:t>
            </a:r>
          </a:p>
        </p:txBody>
      </p:sp>
      <p:sp>
        <p:nvSpPr>
          <p:cNvPr id="3" name="2 - Θέση περιεχομένου"/>
          <p:cNvSpPr>
            <a:spLocks noGrp="1"/>
          </p:cNvSpPr>
          <p:nvPr>
            <p:ph idx="1"/>
          </p:nvPr>
        </p:nvSpPr>
        <p:spPr>
          <a:xfrm>
            <a:off x="457200" y="1196752"/>
            <a:ext cx="8229600" cy="5400600"/>
          </a:xfrm>
        </p:spPr>
        <p:txBody>
          <a:bodyPr>
            <a:normAutofit fontScale="25000" lnSpcReduction="20000"/>
          </a:bodyPr>
          <a:lstStyle/>
          <a:p>
            <a:pPr>
              <a:buNone/>
            </a:pPr>
            <a:endParaRPr lang="el-GR" b="1" dirty="0"/>
          </a:p>
          <a:p>
            <a:pPr>
              <a:buNone/>
            </a:pPr>
            <a:r>
              <a:rPr lang="el-GR" sz="11200" b="1" dirty="0">
                <a:solidFill>
                  <a:srgbClr val="0070C0"/>
                </a:solidFill>
              </a:rPr>
              <a:t>1.  ιοί  ηπατίτιδας Β  και </a:t>
            </a:r>
            <a:r>
              <a:rPr lang="en-US" sz="11200" b="1" dirty="0">
                <a:solidFill>
                  <a:srgbClr val="0070C0"/>
                </a:solidFill>
              </a:rPr>
              <a:t>C</a:t>
            </a:r>
            <a:r>
              <a:rPr lang="el-GR" sz="11200" b="1" dirty="0">
                <a:solidFill>
                  <a:srgbClr val="0070C0"/>
                </a:solidFill>
              </a:rPr>
              <a:t> </a:t>
            </a:r>
            <a:r>
              <a:rPr lang="el-GR" sz="11200" dirty="0"/>
              <a:t>:  καρκίνος  ήπατος</a:t>
            </a:r>
          </a:p>
          <a:p>
            <a:pPr>
              <a:buNone/>
            </a:pPr>
            <a:r>
              <a:rPr lang="el-GR" sz="11200" b="1" dirty="0">
                <a:solidFill>
                  <a:srgbClr val="0070C0"/>
                </a:solidFill>
              </a:rPr>
              <a:t>2. </a:t>
            </a:r>
            <a:r>
              <a:rPr lang="el-GR" sz="11200" b="1" dirty="0" err="1">
                <a:solidFill>
                  <a:srgbClr val="0070C0"/>
                </a:solidFill>
              </a:rPr>
              <a:t>Epstein</a:t>
            </a:r>
            <a:r>
              <a:rPr lang="el-GR" sz="11200" b="1" dirty="0">
                <a:solidFill>
                  <a:srgbClr val="0070C0"/>
                </a:solidFill>
              </a:rPr>
              <a:t>- </a:t>
            </a:r>
            <a:r>
              <a:rPr lang="el-GR" sz="11200" b="1" dirty="0" err="1">
                <a:solidFill>
                  <a:srgbClr val="0070C0"/>
                </a:solidFill>
              </a:rPr>
              <a:t>Barr</a:t>
            </a:r>
            <a:r>
              <a:rPr lang="el-GR" sz="11200" b="1" dirty="0">
                <a:solidFill>
                  <a:srgbClr val="0070C0"/>
                </a:solidFill>
              </a:rPr>
              <a:t> </a:t>
            </a:r>
            <a:r>
              <a:rPr lang="en-US" sz="11200" b="1" dirty="0">
                <a:solidFill>
                  <a:srgbClr val="0070C0"/>
                </a:solidFill>
              </a:rPr>
              <a:t>virus </a:t>
            </a:r>
            <a:r>
              <a:rPr lang="en-US" sz="11200" dirty="0"/>
              <a:t>(EBV</a:t>
            </a:r>
            <a:r>
              <a:rPr lang="el-GR" sz="11200" dirty="0"/>
              <a:t>, Η</a:t>
            </a:r>
            <a:r>
              <a:rPr lang="en-US" sz="11200" dirty="0" err="1"/>
              <a:t>uman</a:t>
            </a:r>
            <a:r>
              <a:rPr lang="en-US" sz="11200" dirty="0"/>
              <a:t> </a:t>
            </a:r>
            <a:r>
              <a:rPr lang="el-GR" sz="11200" dirty="0"/>
              <a:t>Η</a:t>
            </a:r>
            <a:r>
              <a:rPr lang="en-US" sz="11200" dirty="0" err="1"/>
              <a:t>erpes</a:t>
            </a:r>
            <a:r>
              <a:rPr lang="el-GR" sz="11200" dirty="0"/>
              <a:t> </a:t>
            </a:r>
            <a:r>
              <a:rPr lang="en-US" sz="11200" dirty="0"/>
              <a:t>virus 4,</a:t>
            </a:r>
            <a:r>
              <a:rPr lang="el-GR" sz="11200" dirty="0"/>
              <a:t> ιός λοιμώδους  μονοπυρήνωσης) : λέμφωμα </a:t>
            </a:r>
            <a:r>
              <a:rPr lang="en-US" sz="11200" dirty="0" err="1"/>
              <a:t>Burkitt</a:t>
            </a:r>
            <a:r>
              <a:rPr lang="el-GR" sz="11200" dirty="0"/>
              <a:t> , λέμφωμα </a:t>
            </a:r>
            <a:r>
              <a:rPr lang="en-US" sz="11200" dirty="0"/>
              <a:t>Hodgkin's</a:t>
            </a:r>
            <a:r>
              <a:rPr lang="el-GR" sz="11200" dirty="0"/>
              <a:t>, καρκίνος </a:t>
            </a:r>
            <a:r>
              <a:rPr lang="el-GR" sz="11200" dirty="0" err="1"/>
              <a:t>ρινοφάρυγγος</a:t>
            </a:r>
            <a:r>
              <a:rPr lang="el-GR" sz="11200" dirty="0"/>
              <a:t> και στομάχου</a:t>
            </a:r>
          </a:p>
          <a:p>
            <a:pPr>
              <a:buNone/>
            </a:pPr>
            <a:r>
              <a:rPr lang="el-GR" sz="11200" b="1" dirty="0">
                <a:solidFill>
                  <a:srgbClr val="7030A0"/>
                </a:solidFill>
              </a:rPr>
              <a:t>3. </a:t>
            </a:r>
            <a:r>
              <a:rPr lang="el-GR" sz="11200" b="1" dirty="0" err="1">
                <a:solidFill>
                  <a:srgbClr val="7030A0"/>
                </a:solidFill>
              </a:rPr>
              <a:t>ρετροϊοί</a:t>
            </a:r>
            <a:r>
              <a:rPr lang="el-GR" sz="11200" b="1" dirty="0">
                <a:solidFill>
                  <a:srgbClr val="7030A0"/>
                </a:solidFill>
              </a:rPr>
              <a:t> </a:t>
            </a:r>
            <a:r>
              <a:rPr lang="el-GR" sz="11200" dirty="0"/>
              <a:t>:</a:t>
            </a:r>
            <a:r>
              <a:rPr lang="en-US" sz="11200" dirty="0"/>
              <a:t> </a:t>
            </a:r>
            <a:r>
              <a:rPr lang="el-GR" sz="11200" dirty="0"/>
              <a:t> </a:t>
            </a:r>
            <a:r>
              <a:rPr lang="en-US" sz="11200" dirty="0"/>
              <a:t>(re-verse transcriptase</a:t>
            </a:r>
            <a:r>
              <a:rPr lang="el-GR" sz="11200" dirty="0"/>
              <a:t>) ανάστροφη </a:t>
            </a:r>
            <a:r>
              <a:rPr lang="el-GR" sz="11200" dirty="0" err="1"/>
              <a:t>μεταγραφάση</a:t>
            </a:r>
            <a:r>
              <a:rPr lang="el-GR" sz="11200" dirty="0"/>
              <a:t> ,</a:t>
            </a:r>
            <a:r>
              <a:rPr lang="en-US" sz="11200" dirty="0"/>
              <a:t> HIV </a:t>
            </a:r>
            <a:r>
              <a:rPr lang="el-GR" sz="11200" dirty="0"/>
              <a:t>ένζυμο   </a:t>
            </a:r>
            <a:r>
              <a:rPr lang="en-US" sz="11200" dirty="0"/>
              <a:t>RNA     DNA </a:t>
            </a:r>
            <a:endParaRPr lang="el-GR" sz="11200" dirty="0"/>
          </a:p>
          <a:p>
            <a:pPr>
              <a:buNone/>
            </a:pPr>
            <a:r>
              <a:rPr lang="el-GR" sz="11200" dirty="0"/>
              <a:t>  </a:t>
            </a:r>
            <a:r>
              <a:rPr lang="en-US" sz="11200" dirty="0"/>
              <a:t>Human T-</a:t>
            </a:r>
            <a:r>
              <a:rPr lang="en-US" sz="11200" dirty="0" err="1"/>
              <a:t>lymphotropic</a:t>
            </a:r>
            <a:r>
              <a:rPr lang="en-US" sz="11200" dirty="0"/>
              <a:t> virus-1 (HTLV-1) : </a:t>
            </a:r>
            <a:r>
              <a:rPr lang="el-GR" sz="11200" dirty="0"/>
              <a:t> λευχαιμία τύπου Τ</a:t>
            </a:r>
            <a:r>
              <a:rPr lang="en-US" sz="11200" dirty="0"/>
              <a:t>, </a:t>
            </a:r>
            <a:r>
              <a:rPr lang="el-GR" sz="11200" dirty="0"/>
              <a:t> λέμφωμα </a:t>
            </a:r>
            <a:r>
              <a:rPr lang="en-US" sz="11200" dirty="0"/>
              <a:t>ATL</a:t>
            </a:r>
            <a:endParaRPr lang="el-GR" sz="11200" dirty="0"/>
          </a:p>
          <a:p>
            <a:pPr>
              <a:buNone/>
            </a:pPr>
            <a:r>
              <a:rPr lang="el-GR" sz="11200" dirty="0"/>
              <a:t>  </a:t>
            </a:r>
            <a:r>
              <a:rPr lang="en-US" sz="11200" dirty="0"/>
              <a:t>Human immunodeficiency virus (HIV) : </a:t>
            </a:r>
            <a:r>
              <a:rPr lang="el-GR" sz="11200" dirty="0"/>
              <a:t>σάρκωμα  </a:t>
            </a:r>
            <a:r>
              <a:rPr lang="en-US" sz="11200" dirty="0"/>
              <a:t>Kaposi, </a:t>
            </a:r>
            <a:r>
              <a:rPr lang="el-GR" sz="11200" dirty="0"/>
              <a:t>διηθητικός καρκίνος τραχήλου μήτρας, λεμφώματα </a:t>
            </a:r>
          </a:p>
          <a:p>
            <a:pPr>
              <a:buNone/>
            </a:pPr>
            <a:r>
              <a:rPr lang="en-US" sz="11200" dirty="0"/>
              <a:t> </a:t>
            </a:r>
            <a:r>
              <a:rPr lang="el-GR" sz="11200" dirty="0"/>
              <a:t> </a:t>
            </a:r>
            <a:r>
              <a:rPr lang="en-US" sz="11200" dirty="0"/>
              <a:t>Human </a:t>
            </a:r>
            <a:r>
              <a:rPr lang="en-US" sz="11200" dirty="0" err="1"/>
              <a:t>papilloma</a:t>
            </a:r>
            <a:r>
              <a:rPr lang="en-US" sz="11200" dirty="0"/>
              <a:t> virus (HPV) :   </a:t>
            </a:r>
            <a:r>
              <a:rPr lang="el-GR" sz="11200" dirty="0"/>
              <a:t>καρκίνος τραχήλου μήτρας</a:t>
            </a:r>
          </a:p>
          <a:p>
            <a:pPr>
              <a:buNone/>
            </a:pPr>
            <a:endParaRPr lang="el-GR" sz="11200" dirty="0"/>
          </a:p>
          <a:p>
            <a:pPr>
              <a:buNone/>
            </a:pPr>
            <a:endParaRPr lang="en-US" dirty="0"/>
          </a:p>
          <a:p>
            <a:pPr>
              <a:buNone/>
            </a:pPr>
            <a:endParaRPr lang="en-US" dirty="0"/>
          </a:p>
          <a:p>
            <a:pPr>
              <a:buNone/>
            </a:pPr>
            <a:r>
              <a:rPr lang="en-US" dirty="0"/>
              <a:t> </a:t>
            </a:r>
          </a:p>
        </p:txBody>
      </p:sp>
      <p:sp>
        <p:nvSpPr>
          <p:cNvPr id="4" name="3 - Δεξιό βέλος"/>
          <p:cNvSpPr/>
          <p:nvPr/>
        </p:nvSpPr>
        <p:spPr>
          <a:xfrm>
            <a:off x="5796136" y="3573016"/>
            <a:ext cx="21602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fontScale="90000"/>
          </a:bodyPr>
          <a:lstStyle/>
          <a:p>
            <a:r>
              <a:rPr lang="el-GR" b="1" dirty="0" err="1">
                <a:solidFill>
                  <a:srgbClr val="00B0F0"/>
                </a:solidFill>
              </a:rPr>
              <a:t>Νουκλεοσ</a:t>
            </a:r>
            <a:r>
              <a:rPr lang="el-GR" b="1" dirty="0">
                <a:solidFill>
                  <a:srgbClr val="00B0F0"/>
                </a:solidFill>
              </a:rPr>
              <a:t>(τ)ιδικά </a:t>
            </a:r>
            <a:r>
              <a:rPr lang="el-GR" b="1" dirty="0" err="1">
                <a:solidFill>
                  <a:srgbClr val="00B0F0"/>
                </a:solidFill>
              </a:rPr>
              <a:t>αντιρετροϊκά</a:t>
            </a:r>
            <a:r>
              <a:rPr lang="el-GR" b="1" dirty="0">
                <a:solidFill>
                  <a:srgbClr val="00B0F0"/>
                </a:solidFill>
              </a:rPr>
              <a:t> </a:t>
            </a:r>
            <a:r>
              <a:rPr lang="en-US" b="1" dirty="0">
                <a:solidFill>
                  <a:srgbClr val="00B0F0"/>
                </a:solidFill>
              </a:rPr>
              <a:t>NRTIs</a:t>
            </a:r>
            <a:endParaRPr lang="el-GR" b="1" dirty="0">
              <a:solidFill>
                <a:srgbClr val="00B0F0"/>
              </a:solidFill>
            </a:endParaRPr>
          </a:p>
        </p:txBody>
      </p:sp>
      <p:sp>
        <p:nvSpPr>
          <p:cNvPr id="3" name="2 - Θέση περιεχομένου"/>
          <p:cNvSpPr>
            <a:spLocks noGrp="1"/>
          </p:cNvSpPr>
          <p:nvPr>
            <p:ph idx="1"/>
          </p:nvPr>
        </p:nvSpPr>
        <p:spPr>
          <a:xfrm>
            <a:off x="251520" y="1340768"/>
            <a:ext cx="8568952" cy="4785395"/>
          </a:xfrm>
        </p:spPr>
        <p:txBody>
          <a:bodyPr>
            <a:noAutofit/>
          </a:bodyPr>
          <a:lstStyle/>
          <a:p>
            <a:pPr>
              <a:buNone/>
            </a:pPr>
            <a:r>
              <a:rPr lang="en-US" sz="2400" b="1" dirty="0" err="1">
                <a:solidFill>
                  <a:srgbClr val="00B0F0"/>
                </a:solidFill>
              </a:rPr>
              <a:t>zidovudine</a:t>
            </a:r>
            <a:r>
              <a:rPr lang="en-US" sz="2400" b="1" dirty="0"/>
              <a:t> </a:t>
            </a:r>
            <a:r>
              <a:rPr lang="en-US" sz="2400" dirty="0"/>
              <a:t>1987 </a:t>
            </a:r>
            <a:r>
              <a:rPr lang="el-GR" sz="2400" dirty="0"/>
              <a:t> πρώτη  θεραπεία  για </a:t>
            </a:r>
            <a:r>
              <a:rPr lang="en-US" sz="2400" dirty="0"/>
              <a:t> HIV, </a:t>
            </a:r>
            <a:r>
              <a:rPr lang="nn-NO" sz="2400" dirty="0"/>
              <a:t> capsules  250 mg bid</a:t>
            </a:r>
            <a:endParaRPr lang="en-US" sz="2400" dirty="0"/>
          </a:p>
          <a:p>
            <a:pPr>
              <a:buNone/>
            </a:pPr>
            <a:r>
              <a:rPr lang="en-US" sz="2400" b="1" dirty="0">
                <a:solidFill>
                  <a:srgbClr val="00B0F0"/>
                </a:solidFill>
              </a:rPr>
              <a:t>emtricitabine</a:t>
            </a:r>
            <a:r>
              <a:rPr lang="en-US" sz="2400" dirty="0"/>
              <a:t>   caps200 mg </a:t>
            </a:r>
            <a:r>
              <a:rPr lang="en-US" sz="2400" dirty="0" err="1"/>
              <a:t>qd</a:t>
            </a:r>
            <a:endParaRPr lang="el-GR" sz="2400" b="1" dirty="0"/>
          </a:p>
          <a:p>
            <a:pPr>
              <a:buNone/>
            </a:pPr>
            <a:r>
              <a:rPr lang="en-US" sz="2400" b="1" dirty="0" err="1">
                <a:solidFill>
                  <a:srgbClr val="00B0F0"/>
                </a:solidFill>
              </a:rPr>
              <a:t>tenofovir</a:t>
            </a:r>
            <a:r>
              <a:rPr lang="el-GR" sz="2400" dirty="0"/>
              <a:t>, </a:t>
            </a:r>
            <a:r>
              <a:rPr lang="el-GR" sz="2400" dirty="0" err="1"/>
              <a:t>νουκλεοτιδικό</a:t>
            </a:r>
            <a:r>
              <a:rPr lang="el-GR" sz="2400" dirty="0"/>
              <a:t>  ( όχι </a:t>
            </a:r>
            <a:r>
              <a:rPr lang="el-GR" sz="2400" dirty="0" err="1"/>
              <a:t>νουκλεοσιδικό</a:t>
            </a:r>
            <a:r>
              <a:rPr lang="en-US" sz="2400" dirty="0"/>
              <a:t> </a:t>
            </a:r>
            <a:r>
              <a:rPr lang="el-GR" sz="2400" dirty="0"/>
              <a:t>ανάλογο) </a:t>
            </a:r>
            <a:r>
              <a:rPr lang="en-US" sz="2400" dirty="0"/>
              <a:t> 123 mg tablets 1 </a:t>
            </a:r>
            <a:r>
              <a:rPr lang="en-US" sz="2400" dirty="0" err="1"/>
              <a:t>qd</a:t>
            </a:r>
            <a:r>
              <a:rPr lang="el-GR" sz="2400" dirty="0"/>
              <a:t> για </a:t>
            </a:r>
            <a:r>
              <a:rPr lang="en-US" sz="2400" dirty="0"/>
              <a:t>HBV,  </a:t>
            </a:r>
            <a:r>
              <a:rPr lang="el-GR" sz="2400" dirty="0"/>
              <a:t>σε συνδυασμό με  </a:t>
            </a:r>
            <a:r>
              <a:rPr lang="en-US" sz="2400" dirty="0" err="1"/>
              <a:t>emtricitabine</a:t>
            </a:r>
            <a:r>
              <a:rPr lang="en-US" sz="2400" dirty="0"/>
              <a:t> </a:t>
            </a:r>
            <a:r>
              <a:rPr lang="el-GR" sz="2400" dirty="0"/>
              <a:t>,</a:t>
            </a:r>
            <a:r>
              <a:rPr lang="en-US" sz="2400" dirty="0"/>
              <a:t>   emtricitabine +tenofovir disoproxil fumarate  </a:t>
            </a:r>
            <a:r>
              <a:rPr lang="el-GR" sz="2400" dirty="0"/>
              <a:t> αποτελούν ένα από τα συνιστώμενα σχήματα </a:t>
            </a:r>
            <a:r>
              <a:rPr lang="el-GR" sz="2400" dirty="0" err="1"/>
              <a:t>NRTIs</a:t>
            </a:r>
            <a:r>
              <a:rPr lang="el-GR" sz="2400" dirty="0"/>
              <a:t> για την έναρξη της HAART</a:t>
            </a:r>
          </a:p>
          <a:p>
            <a:pPr>
              <a:buNone/>
            </a:pPr>
            <a:r>
              <a:rPr lang="el-GR" sz="2400" dirty="0"/>
              <a:t> (και για </a:t>
            </a:r>
            <a:r>
              <a:rPr lang="en-US" sz="2400" dirty="0"/>
              <a:t>HBV</a:t>
            </a:r>
            <a:r>
              <a:rPr lang="el-GR" sz="2400" dirty="0"/>
              <a:t> πρώτης γραμμής σε συνδυασμό  3  φαρμάκων  ως εναλλακτικό  επί αντενδείξεως άλλων  ή</a:t>
            </a:r>
            <a:r>
              <a:rPr lang="en-US" sz="2400" dirty="0"/>
              <a:t>  </a:t>
            </a:r>
            <a:r>
              <a:rPr lang="el-GR" sz="2400" dirty="0"/>
              <a:t>λόγω τοξικότητας) </a:t>
            </a:r>
          </a:p>
          <a:p>
            <a:pPr>
              <a:buNone/>
            </a:pPr>
            <a:r>
              <a:rPr lang="en-US" sz="2400" b="1" dirty="0">
                <a:solidFill>
                  <a:srgbClr val="00B0F0"/>
                </a:solidFill>
              </a:rPr>
              <a:t>abacavir</a:t>
            </a:r>
            <a:r>
              <a:rPr lang="en-US" sz="2400" b="1" dirty="0"/>
              <a:t> </a:t>
            </a:r>
            <a:r>
              <a:rPr lang="en-US" sz="2400" dirty="0"/>
              <a:t> 300  </a:t>
            </a:r>
            <a:r>
              <a:rPr lang="en-US" sz="2400" dirty="0" err="1"/>
              <a:t>tabl</a:t>
            </a:r>
            <a:r>
              <a:rPr lang="en-US" sz="2400" dirty="0"/>
              <a:t> bid  + oral sol </a:t>
            </a:r>
            <a:r>
              <a:rPr lang="en-US" sz="2400" dirty="0" err="1"/>
              <a:t>paed</a:t>
            </a:r>
            <a:endParaRPr lang="en-US" sz="2400" dirty="0"/>
          </a:p>
          <a:p>
            <a:pPr>
              <a:buNone/>
            </a:pPr>
            <a:r>
              <a:rPr lang="en-US" sz="2400" b="1" dirty="0">
                <a:solidFill>
                  <a:srgbClr val="00B0F0"/>
                </a:solidFill>
              </a:rPr>
              <a:t>lamivudine</a:t>
            </a:r>
            <a:r>
              <a:rPr lang="en-US" sz="2400" b="1" dirty="0"/>
              <a:t> </a:t>
            </a:r>
            <a:r>
              <a:rPr lang="en-US" sz="2400" dirty="0"/>
              <a:t> tabl150 mg</a:t>
            </a:r>
            <a:r>
              <a:rPr lang="el-GR" sz="2400" dirty="0"/>
              <a:t> </a:t>
            </a:r>
            <a:r>
              <a:rPr lang="en-US" sz="2400" dirty="0"/>
              <a:t>bid, 300 mg </a:t>
            </a:r>
            <a:r>
              <a:rPr lang="en-US" sz="2400" dirty="0" err="1"/>
              <a:t>qd</a:t>
            </a:r>
            <a:r>
              <a:rPr lang="en-US" sz="2400" dirty="0"/>
              <a:t>,  100mg </a:t>
            </a:r>
            <a:r>
              <a:rPr lang="en-US" sz="2400" dirty="0" err="1"/>
              <a:t>qd</a:t>
            </a:r>
            <a:r>
              <a:rPr lang="el-GR" sz="2400" dirty="0"/>
              <a:t> αναστέλλει</a:t>
            </a:r>
            <a:r>
              <a:rPr lang="en-US" sz="2400" dirty="0"/>
              <a:t> </a:t>
            </a:r>
            <a:r>
              <a:rPr lang="el-GR" sz="2400" dirty="0"/>
              <a:t>και την  </a:t>
            </a:r>
            <a:r>
              <a:rPr lang="en-US" sz="2400" dirty="0"/>
              <a:t>HBV -DNA</a:t>
            </a:r>
            <a:r>
              <a:rPr lang="el-GR" sz="2400" dirty="0"/>
              <a:t> </a:t>
            </a:r>
            <a:r>
              <a:rPr lang="el-GR" sz="2400" dirty="0" err="1"/>
              <a:t>πολυμεράση</a:t>
            </a:r>
            <a:endParaRPr lang="el-GR" sz="2400" dirty="0"/>
          </a:p>
          <a:p>
            <a:pPr>
              <a:buNone/>
            </a:pPr>
            <a:r>
              <a:rPr lang="el-GR" sz="2400" dirty="0"/>
              <a:t>  </a:t>
            </a:r>
            <a:endParaRPr lang="en-US" sz="2400" dirty="0"/>
          </a:p>
          <a:p>
            <a:pPr>
              <a:buNone/>
            </a:pPr>
            <a:endParaRPr lang="en-US" sz="2400" dirty="0"/>
          </a:p>
          <a:p>
            <a:pPr>
              <a:buNone/>
            </a:pPr>
            <a:r>
              <a:rPr lang="en-US" sz="2400" dirty="0"/>
              <a:t>      </a:t>
            </a:r>
            <a:endParaRPr lang="el-GR" sz="2400" dirty="0"/>
          </a:p>
          <a:p>
            <a:pPr>
              <a:buNone/>
            </a:pPr>
            <a:endParaRPr lang="el-GR" sz="2400" dirty="0"/>
          </a:p>
          <a:p>
            <a:pPr>
              <a:buNone/>
            </a:pPr>
            <a:r>
              <a:rPr lang="el-GR" sz="2400" dirty="0"/>
              <a:t>     </a:t>
            </a:r>
            <a:r>
              <a:rPr lang="en-US" sz="2400" dirty="0"/>
              <a:t> </a:t>
            </a:r>
            <a:endParaRPr lang="el-GR" sz="2400" dirty="0"/>
          </a:p>
          <a:p>
            <a:pPr>
              <a:buNone/>
            </a:pPr>
            <a:r>
              <a:rPr lang="en-US" sz="2400" dirty="0"/>
              <a:t>  </a:t>
            </a:r>
            <a:endParaRPr lang="el-GR" sz="2400" dirty="0"/>
          </a:p>
          <a:p>
            <a:pPr>
              <a:buNone/>
            </a:pPr>
            <a:r>
              <a:rPr lang="el-GR" sz="2400" dirty="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solidFill>
                  <a:srgbClr val="00B0F0"/>
                </a:solidFill>
              </a:rPr>
              <a:t>μη </a:t>
            </a:r>
            <a:r>
              <a:rPr lang="el-GR" b="1" dirty="0" err="1">
                <a:solidFill>
                  <a:srgbClr val="00B0F0"/>
                </a:solidFill>
              </a:rPr>
              <a:t>νουκλεοσιδικά</a:t>
            </a:r>
            <a:r>
              <a:rPr lang="el-GR" b="1" dirty="0">
                <a:solidFill>
                  <a:srgbClr val="00B0F0"/>
                </a:solidFill>
              </a:rPr>
              <a:t> ανάλογα </a:t>
            </a:r>
            <a:r>
              <a:rPr lang="el-GR" b="1" dirty="0" err="1">
                <a:solidFill>
                  <a:srgbClr val="00B0F0"/>
                </a:solidFill>
              </a:rPr>
              <a:t>NNRTIs</a:t>
            </a:r>
            <a:endParaRPr lang="el-GR" b="1" dirty="0">
              <a:solidFill>
                <a:srgbClr val="00B0F0"/>
              </a:solidFill>
            </a:endParaRPr>
          </a:p>
        </p:txBody>
      </p:sp>
      <p:sp>
        <p:nvSpPr>
          <p:cNvPr id="3" name="2 - Θέση περιεχομένου"/>
          <p:cNvSpPr>
            <a:spLocks noGrp="1"/>
          </p:cNvSpPr>
          <p:nvPr>
            <p:ph idx="1"/>
          </p:nvPr>
        </p:nvSpPr>
        <p:spPr/>
        <p:txBody>
          <a:bodyPr>
            <a:normAutofit fontScale="62500" lnSpcReduction="20000"/>
          </a:bodyPr>
          <a:lstStyle/>
          <a:p>
            <a:pPr>
              <a:buNone/>
            </a:pPr>
            <a:r>
              <a:rPr lang="en-US" dirty="0"/>
              <a:t>       </a:t>
            </a:r>
            <a:r>
              <a:rPr lang="el-GR" dirty="0"/>
              <a:t> </a:t>
            </a:r>
            <a:r>
              <a:rPr lang="el-GR" sz="4400" b="1" dirty="0">
                <a:solidFill>
                  <a:srgbClr val="00B0F0"/>
                </a:solidFill>
              </a:rPr>
              <a:t>πρώτη γενιά των </a:t>
            </a:r>
            <a:r>
              <a:rPr lang="el-GR" sz="4400" b="1" dirty="0" err="1">
                <a:solidFill>
                  <a:srgbClr val="00B0F0"/>
                </a:solidFill>
              </a:rPr>
              <a:t>NNRTIs</a:t>
            </a:r>
            <a:r>
              <a:rPr lang="el-GR" sz="4400" b="1" dirty="0">
                <a:solidFill>
                  <a:srgbClr val="00B0F0"/>
                </a:solidFill>
              </a:rPr>
              <a:t> </a:t>
            </a:r>
            <a:r>
              <a:rPr lang="el-GR" sz="4400" dirty="0">
                <a:solidFill>
                  <a:srgbClr val="00B0F0"/>
                </a:solidFill>
              </a:rPr>
              <a:t> </a:t>
            </a:r>
            <a:r>
              <a:rPr lang="el-GR" sz="4400" dirty="0"/>
              <a:t>:  </a:t>
            </a:r>
            <a:endParaRPr lang="en-US" sz="4400" dirty="0"/>
          </a:p>
          <a:p>
            <a:r>
              <a:rPr lang="en-US" b="1" dirty="0">
                <a:solidFill>
                  <a:srgbClr val="0070C0"/>
                </a:solidFill>
              </a:rPr>
              <a:t>efavirenz </a:t>
            </a:r>
            <a:r>
              <a:rPr lang="en-US" b="1" dirty="0"/>
              <a:t> </a:t>
            </a:r>
            <a:r>
              <a:rPr lang="en-US" dirty="0"/>
              <a:t>  50 mg,100 mg ,200 mg,  capsules </a:t>
            </a:r>
            <a:r>
              <a:rPr lang="en-US" dirty="0" err="1"/>
              <a:t>qd</a:t>
            </a:r>
            <a:r>
              <a:rPr lang="en-US" dirty="0"/>
              <a:t>   -  30 mg/mL oral solution  </a:t>
            </a:r>
            <a:r>
              <a:rPr lang="en-US" dirty="0" err="1"/>
              <a:t>paed</a:t>
            </a:r>
            <a:endParaRPr lang="en-US" dirty="0"/>
          </a:p>
          <a:p>
            <a:r>
              <a:rPr lang="en-US" b="1" dirty="0"/>
              <a:t> </a:t>
            </a:r>
            <a:r>
              <a:rPr lang="en-US" b="1" dirty="0" err="1">
                <a:solidFill>
                  <a:srgbClr val="0070C0"/>
                </a:solidFill>
              </a:rPr>
              <a:t>nevirapine</a:t>
            </a:r>
            <a:r>
              <a:rPr lang="en-US" b="1" dirty="0">
                <a:solidFill>
                  <a:srgbClr val="0070C0"/>
                </a:solidFill>
              </a:rPr>
              <a:t> </a:t>
            </a:r>
            <a:r>
              <a:rPr lang="en-US" dirty="0"/>
              <a:t>-  200 mg </a:t>
            </a:r>
            <a:r>
              <a:rPr lang="en-US" dirty="0" err="1"/>
              <a:t>qd</a:t>
            </a:r>
            <a:r>
              <a:rPr lang="el-GR" dirty="0"/>
              <a:t> </a:t>
            </a:r>
            <a:r>
              <a:rPr lang="en-US" dirty="0"/>
              <a:t>(14 days </a:t>
            </a:r>
            <a:r>
              <a:rPr lang="el-GR" dirty="0"/>
              <a:t> μετά </a:t>
            </a:r>
            <a:r>
              <a:rPr lang="en-US" dirty="0"/>
              <a:t>bid)</a:t>
            </a:r>
            <a:r>
              <a:rPr lang="el-GR" dirty="0"/>
              <a:t> </a:t>
            </a:r>
            <a:endParaRPr lang="en-US" dirty="0"/>
          </a:p>
          <a:p>
            <a:pPr>
              <a:buNone/>
            </a:pPr>
            <a:r>
              <a:rPr lang="en-US" dirty="0"/>
              <a:t>      </a:t>
            </a:r>
          </a:p>
          <a:p>
            <a:pPr>
              <a:buNone/>
            </a:pPr>
            <a:r>
              <a:rPr lang="en-US" dirty="0"/>
              <a:t>     </a:t>
            </a:r>
            <a:r>
              <a:rPr lang="el-GR" dirty="0"/>
              <a:t> συνιστώμενα από διεθνείς οργανισμούς φάρμακα για  έναρξη  HAART  </a:t>
            </a:r>
          </a:p>
          <a:p>
            <a:r>
              <a:rPr lang="el-GR" u="sng" dirty="0"/>
              <a:t> μειονεκτήματα </a:t>
            </a:r>
            <a:r>
              <a:rPr lang="el-GR" dirty="0"/>
              <a:t>: χαμηλός γενετικός φραγμός στην ανάπτυξη αντοχής, παρενέργειες  ΚΝΣ (</a:t>
            </a:r>
            <a:r>
              <a:rPr lang="en-US" dirty="0" err="1"/>
              <a:t>efavirenz</a:t>
            </a:r>
            <a:r>
              <a:rPr lang="en-US" dirty="0"/>
              <a:t>)</a:t>
            </a:r>
            <a:r>
              <a:rPr lang="el-GR" dirty="0"/>
              <a:t>, αποτυχία σε ασθενείς με ανθεκτικό ιό,   αντιδράσεις υπερευαισθησίας (</a:t>
            </a:r>
            <a:r>
              <a:rPr lang="en-US" dirty="0" err="1"/>
              <a:t>nevirapine</a:t>
            </a:r>
            <a:r>
              <a:rPr lang="el-GR" dirty="0"/>
              <a:t>)</a:t>
            </a:r>
          </a:p>
          <a:p>
            <a:r>
              <a:rPr lang="el-GR" dirty="0"/>
              <a:t> </a:t>
            </a:r>
            <a:r>
              <a:rPr lang="el-GR" sz="4400" b="1" dirty="0">
                <a:solidFill>
                  <a:srgbClr val="00B0F0"/>
                </a:solidFill>
              </a:rPr>
              <a:t>δεύτερη γενιά των </a:t>
            </a:r>
            <a:r>
              <a:rPr lang="el-GR" sz="4400" b="1" dirty="0" err="1">
                <a:solidFill>
                  <a:srgbClr val="00B0F0"/>
                </a:solidFill>
              </a:rPr>
              <a:t>NNRTIs</a:t>
            </a:r>
            <a:r>
              <a:rPr lang="el-GR" sz="4400" b="1" dirty="0">
                <a:solidFill>
                  <a:srgbClr val="00B0F0"/>
                </a:solidFill>
              </a:rPr>
              <a:t> </a:t>
            </a:r>
            <a:r>
              <a:rPr lang="en-US" sz="4400" dirty="0">
                <a:solidFill>
                  <a:srgbClr val="00B0F0"/>
                </a:solidFill>
              </a:rPr>
              <a:t> </a:t>
            </a:r>
            <a:r>
              <a:rPr lang="en-US" b="1" dirty="0">
                <a:solidFill>
                  <a:srgbClr val="0070C0"/>
                </a:solidFill>
              </a:rPr>
              <a:t>etravirine</a:t>
            </a:r>
            <a:r>
              <a:rPr lang="el-GR" dirty="0">
                <a:solidFill>
                  <a:srgbClr val="0070C0"/>
                </a:solidFill>
              </a:rPr>
              <a:t> </a:t>
            </a:r>
            <a:r>
              <a:rPr lang="en-US" dirty="0"/>
              <a:t>  200 mg  tablets </a:t>
            </a:r>
            <a:r>
              <a:rPr lang="en-US" dirty="0" err="1"/>
              <a:t>qd</a:t>
            </a:r>
            <a:r>
              <a:rPr lang="el-GR" dirty="0"/>
              <a:t> </a:t>
            </a:r>
            <a:r>
              <a:rPr lang="en-US" dirty="0"/>
              <a:t>; 100bid</a:t>
            </a:r>
            <a:r>
              <a:rPr lang="el-GR" dirty="0"/>
              <a:t> και  </a:t>
            </a:r>
            <a:r>
              <a:rPr lang="en-US" b="1" dirty="0" err="1">
                <a:solidFill>
                  <a:srgbClr val="0070C0"/>
                </a:solidFill>
              </a:rPr>
              <a:t>rilpivirine</a:t>
            </a:r>
            <a:r>
              <a:rPr lang="en-US" dirty="0"/>
              <a:t>   25 mg  tablet </a:t>
            </a:r>
            <a:r>
              <a:rPr lang="en-US" dirty="0" err="1"/>
              <a:t>qd</a:t>
            </a:r>
            <a:r>
              <a:rPr lang="en-US" dirty="0"/>
              <a:t> </a:t>
            </a:r>
            <a:r>
              <a:rPr lang="el-GR" dirty="0"/>
              <a:t>με τροφή</a:t>
            </a:r>
            <a:endParaRPr lang="en-US" dirty="0"/>
          </a:p>
          <a:p>
            <a:pPr>
              <a:buNone/>
            </a:pPr>
            <a:r>
              <a:rPr lang="en-US" dirty="0"/>
              <a:t>     </a:t>
            </a:r>
            <a:r>
              <a:rPr lang="el-GR" dirty="0"/>
              <a:t> υψηλός γενετικός φραγμός, δραστικότητα σε </a:t>
            </a:r>
            <a:r>
              <a:rPr lang="el-GR" dirty="0" err="1"/>
              <a:t>πολυθεραπευμένους</a:t>
            </a:r>
            <a:r>
              <a:rPr lang="el-GR" dirty="0"/>
              <a:t>  με ανθεκτικά στα </a:t>
            </a:r>
            <a:r>
              <a:rPr lang="el-GR" dirty="0" err="1"/>
              <a:t>NNRTIs</a:t>
            </a:r>
            <a:r>
              <a:rPr lang="el-GR" dirty="0"/>
              <a:t> στελέχη του HIV-  συχνή παρενέργεια : εξάνθημα</a:t>
            </a:r>
          </a:p>
          <a:p>
            <a:pPr>
              <a:buNone/>
            </a:pPr>
            <a:r>
              <a:rPr lang="el-GR" b="1" dirty="0"/>
              <a:t> </a:t>
            </a:r>
            <a:r>
              <a:rPr lang="en-US" b="1" dirty="0"/>
              <a:t>     </a:t>
            </a:r>
            <a:r>
              <a:rPr lang="en-US" dirty="0"/>
              <a:t> </a:t>
            </a:r>
            <a:r>
              <a:rPr lang="en-US" dirty="0" err="1"/>
              <a:t>rilpivirine</a:t>
            </a:r>
            <a:r>
              <a:rPr lang="el-GR" b="1" dirty="0"/>
              <a:t> </a:t>
            </a:r>
            <a:r>
              <a:rPr lang="el-GR" dirty="0"/>
              <a:t>ισχυρή </a:t>
            </a:r>
            <a:r>
              <a:rPr lang="el-GR" dirty="0" err="1"/>
              <a:t>αντιρετροϊική</a:t>
            </a:r>
            <a:r>
              <a:rPr lang="el-GR" dirty="0"/>
              <a:t> δράση και λιγότερες ΚΝΣ παρενέργειες</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32656"/>
            <a:ext cx="8229600" cy="1008112"/>
          </a:xfrm>
        </p:spPr>
        <p:txBody>
          <a:bodyPr>
            <a:normAutofit/>
          </a:bodyPr>
          <a:lstStyle/>
          <a:p>
            <a:r>
              <a:rPr lang="el-GR" sz="3600" b="1" dirty="0" err="1">
                <a:solidFill>
                  <a:srgbClr val="00B0F0"/>
                </a:solidFill>
              </a:rPr>
              <a:t>Μaraviroc</a:t>
            </a:r>
            <a:r>
              <a:rPr lang="en-US" sz="3600" b="1" dirty="0">
                <a:solidFill>
                  <a:srgbClr val="00B0F0"/>
                </a:solidFill>
              </a:rPr>
              <a:t> </a:t>
            </a:r>
            <a:r>
              <a:rPr lang="el-GR" sz="3600" b="1" dirty="0">
                <a:solidFill>
                  <a:srgbClr val="00B0F0"/>
                </a:solidFill>
              </a:rPr>
              <a:t> </a:t>
            </a:r>
            <a:r>
              <a:rPr lang="en-US" sz="2700" b="1" dirty="0">
                <a:solidFill>
                  <a:srgbClr val="00B0F0"/>
                </a:solidFill>
              </a:rPr>
              <a:t>25 </a:t>
            </a:r>
            <a:r>
              <a:rPr lang="el-GR" sz="2700" b="1" dirty="0">
                <a:solidFill>
                  <a:srgbClr val="00B0F0"/>
                </a:solidFill>
              </a:rPr>
              <a:t>,</a:t>
            </a:r>
            <a:r>
              <a:rPr lang="en-US" sz="2700" b="1" dirty="0">
                <a:solidFill>
                  <a:srgbClr val="00B0F0"/>
                </a:solidFill>
              </a:rPr>
              <a:t> 75  </a:t>
            </a:r>
            <a:r>
              <a:rPr lang="el-GR" sz="2700" b="1" dirty="0">
                <a:solidFill>
                  <a:srgbClr val="00B0F0"/>
                </a:solidFill>
              </a:rPr>
              <a:t>,</a:t>
            </a:r>
            <a:r>
              <a:rPr lang="en-US" sz="2700" b="1" dirty="0">
                <a:solidFill>
                  <a:srgbClr val="00B0F0"/>
                </a:solidFill>
              </a:rPr>
              <a:t> 150 </a:t>
            </a:r>
            <a:r>
              <a:rPr lang="el-GR" sz="2700" b="1" dirty="0">
                <a:solidFill>
                  <a:srgbClr val="00B0F0"/>
                </a:solidFill>
              </a:rPr>
              <a:t>και</a:t>
            </a:r>
            <a:r>
              <a:rPr lang="en-US" sz="2700" b="1" dirty="0">
                <a:solidFill>
                  <a:srgbClr val="00B0F0"/>
                </a:solidFill>
              </a:rPr>
              <a:t> 300 mg  tablet</a:t>
            </a:r>
            <a:r>
              <a:rPr lang="el-GR" sz="2700" b="1" dirty="0">
                <a:solidFill>
                  <a:srgbClr val="00B0F0"/>
                </a:solidFill>
              </a:rPr>
              <a:t> </a:t>
            </a:r>
          </a:p>
        </p:txBody>
      </p:sp>
      <p:sp>
        <p:nvSpPr>
          <p:cNvPr id="3" name="2 - Θέση περιεχομένου"/>
          <p:cNvSpPr>
            <a:spLocks noGrp="1"/>
          </p:cNvSpPr>
          <p:nvPr>
            <p:ph idx="1"/>
          </p:nvPr>
        </p:nvSpPr>
        <p:spPr/>
        <p:txBody>
          <a:bodyPr>
            <a:normAutofit fontScale="62500" lnSpcReduction="20000"/>
          </a:bodyPr>
          <a:lstStyle/>
          <a:p>
            <a:pPr>
              <a:buNone/>
            </a:pPr>
            <a:r>
              <a:rPr lang="el-GR" dirty="0"/>
              <a:t>     </a:t>
            </a:r>
            <a:r>
              <a:rPr lang="el-GR" dirty="0">
                <a:solidFill>
                  <a:srgbClr val="FF0000"/>
                </a:solidFill>
              </a:rPr>
              <a:t> </a:t>
            </a:r>
            <a:r>
              <a:rPr lang="el-GR" dirty="0" err="1"/>
              <a:t>ιμιδαζοπυριδίνη</a:t>
            </a:r>
            <a:r>
              <a:rPr lang="el-GR" dirty="0"/>
              <a:t>, </a:t>
            </a:r>
            <a:r>
              <a:rPr lang="el-GR" b="1" dirty="0">
                <a:solidFill>
                  <a:srgbClr val="0070C0"/>
                </a:solidFill>
              </a:rPr>
              <a:t>ισχυρή </a:t>
            </a:r>
            <a:r>
              <a:rPr lang="el-GR" b="1" dirty="0" err="1">
                <a:solidFill>
                  <a:srgbClr val="0070C0"/>
                </a:solidFill>
              </a:rPr>
              <a:t>αντι</a:t>
            </a:r>
            <a:r>
              <a:rPr lang="el-GR" b="1" dirty="0">
                <a:solidFill>
                  <a:srgbClr val="0070C0"/>
                </a:solidFill>
              </a:rPr>
              <a:t>-</a:t>
            </a:r>
            <a:r>
              <a:rPr lang="el-GR" b="1" dirty="0" err="1">
                <a:solidFill>
                  <a:srgbClr val="0070C0"/>
                </a:solidFill>
              </a:rPr>
              <a:t>ιική</a:t>
            </a:r>
            <a:r>
              <a:rPr lang="el-GR" b="1" dirty="0">
                <a:solidFill>
                  <a:srgbClr val="0070C0"/>
                </a:solidFill>
              </a:rPr>
              <a:t> δράση έναντι στελεχών  HIV με τροπισμό αποκλειστικά προς τους </a:t>
            </a:r>
            <a:r>
              <a:rPr lang="el-GR" b="1" dirty="0" err="1">
                <a:solidFill>
                  <a:srgbClr val="0070C0"/>
                </a:solidFill>
              </a:rPr>
              <a:t>συνυποδοχείς</a:t>
            </a:r>
            <a:r>
              <a:rPr lang="el-GR" b="1" dirty="0">
                <a:solidFill>
                  <a:srgbClr val="0070C0"/>
                </a:solidFill>
              </a:rPr>
              <a:t> CCR5</a:t>
            </a:r>
          </a:p>
          <a:p>
            <a:pPr>
              <a:buNone/>
            </a:pPr>
            <a:r>
              <a:rPr lang="el-GR" dirty="0"/>
              <a:t>      δραστικό σε στελέχη ιού,  ανθεκτικά σε άλλες κατηγορίες </a:t>
            </a:r>
            <a:r>
              <a:rPr lang="el-GR" dirty="0" err="1"/>
              <a:t>αντιρετροϊκών</a:t>
            </a:r>
            <a:endParaRPr lang="el-GR" dirty="0"/>
          </a:p>
          <a:p>
            <a:pPr>
              <a:buNone/>
            </a:pPr>
            <a:r>
              <a:rPr lang="el-GR" dirty="0"/>
              <a:t>      πρέπει να προηγηθεί </a:t>
            </a:r>
            <a:r>
              <a:rPr lang="el-GR" b="1" dirty="0">
                <a:solidFill>
                  <a:srgbClr val="0070C0"/>
                </a:solidFill>
              </a:rPr>
              <a:t>έλεγχος τροπισμού του HIV </a:t>
            </a:r>
            <a:r>
              <a:rPr lang="el-GR" dirty="0"/>
              <a:t>με ειδικές </a:t>
            </a:r>
            <a:r>
              <a:rPr lang="el-GR" dirty="0" err="1"/>
              <a:t>φαινοτυπικές</a:t>
            </a:r>
            <a:r>
              <a:rPr lang="el-GR" dirty="0"/>
              <a:t> μεθόδους (ανιχνεύουν εάν ο πληθυσμός του ιού αποτελείται από στελέχη με τροπισμό στους </a:t>
            </a:r>
            <a:r>
              <a:rPr lang="el-GR" b="1" dirty="0" err="1">
                <a:solidFill>
                  <a:srgbClr val="0070C0"/>
                </a:solidFill>
              </a:rPr>
              <a:t>συνυποδοχείς</a:t>
            </a:r>
            <a:r>
              <a:rPr lang="el-GR" b="1" dirty="0">
                <a:solidFill>
                  <a:srgbClr val="0070C0"/>
                </a:solidFill>
              </a:rPr>
              <a:t> CCR5 ή CXCR4 </a:t>
            </a:r>
            <a:r>
              <a:rPr lang="el-GR" dirty="0"/>
              <a:t>ή και στους δύο-μεικτός πληθυσμός) - φάρμακο μπορεί να χρησιμοποιηθεί μόνο στην πρώτη περίπτωση</a:t>
            </a:r>
          </a:p>
          <a:p>
            <a:pPr>
              <a:buNone/>
            </a:pPr>
            <a:r>
              <a:rPr lang="el-GR" dirty="0"/>
              <a:t>      νεώτερες μέθοδοι τροπισμού ανιχνεύουν ταυτόχρονα και πολύ μικρούς  </a:t>
            </a:r>
            <a:r>
              <a:rPr lang="el-GR" dirty="0" err="1"/>
              <a:t>υποπληθυσμούς</a:t>
            </a:r>
            <a:r>
              <a:rPr lang="el-GR" dirty="0"/>
              <a:t> του HIV με τροπισμό στους </a:t>
            </a:r>
            <a:r>
              <a:rPr lang="el-GR" dirty="0" err="1"/>
              <a:t>συνυποδοχείς</a:t>
            </a:r>
            <a:r>
              <a:rPr lang="el-GR" dirty="0"/>
              <a:t> CXCR4</a:t>
            </a:r>
          </a:p>
          <a:p>
            <a:pPr>
              <a:buNone/>
            </a:pPr>
            <a:r>
              <a:rPr lang="en-US" dirty="0"/>
              <a:t>      </a:t>
            </a:r>
            <a:r>
              <a:rPr lang="el-GR" dirty="0"/>
              <a:t>συνιστώμενη δόση ενηλίκων :</a:t>
            </a:r>
            <a:r>
              <a:rPr lang="en-US" dirty="0"/>
              <a:t>  150 mg (</a:t>
            </a:r>
            <a:r>
              <a:rPr lang="el-GR" dirty="0"/>
              <a:t>με ισχυρό αναστολέα </a:t>
            </a:r>
            <a:r>
              <a:rPr lang="en-US" dirty="0"/>
              <a:t> CYP3A </a:t>
            </a:r>
            <a:r>
              <a:rPr lang="el-GR" dirty="0"/>
              <a:t>με ή χωρίς ισχυρό  </a:t>
            </a:r>
            <a:r>
              <a:rPr lang="en-US" dirty="0"/>
              <a:t>CYP3A </a:t>
            </a:r>
            <a:r>
              <a:rPr lang="el-GR" dirty="0" err="1"/>
              <a:t>επαγωγέα</a:t>
            </a:r>
            <a:r>
              <a:rPr lang="en-US" dirty="0"/>
              <a:t>), 300 mg (</a:t>
            </a:r>
            <a:r>
              <a:rPr lang="el-GR" dirty="0"/>
              <a:t>χωρίς ισχυρούς</a:t>
            </a:r>
            <a:r>
              <a:rPr lang="en-US" dirty="0"/>
              <a:t>  CYP3A </a:t>
            </a:r>
            <a:r>
              <a:rPr lang="el-GR" dirty="0"/>
              <a:t>αναστολείς ή </a:t>
            </a:r>
            <a:r>
              <a:rPr lang="el-GR" dirty="0" err="1"/>
              <a:t>επαγωγείς</a:t>
            </a:r>
            <a:r>
              <a:rPr lang="en-US" dirty="0"/>
              <a:t>) or 600 mg </a:t>
            </a:r>
            <a:r>
              <a:rPr lang="el-GR" dirty="0"/>
              <a:t> </a:t>
            </a:r>
            <a:r>
              <a:rPr lang="en-US" dirty="0"/>
              <a:t>bid (</a:t>
            </a:r>
            <a:r>
              <a:rPr lang="el-GR" dirty="0"/>
              <a:t>με ισχυρό </a:t>
            </a:r>
            <a:r>
              <a:rPr lang="en-US" dirty="0"/>
              <a:t> CYP3A </a:t>
            </a:r>
            <a:r>
              <a:rPr lang="el-GR" dirty="0"/>
              <a:t>  </a:t>
            </a:r>
            <a:r>
              <a:rPr lang="el-GR" dirty="0" err="1"/>
              <a:t>επαγωγέα</a:t>
            </a:r>
            <a:r>
              <a:rPr lang="en-US" dirty="0"/>
              <a:t> </a:t>
            </a:r>
            <a:r>
              <a:rPr lang="el-GR" dirty="0"/>
              <a:t>χωρίς  ισχυρό </a:t>
            </a:r>
            <a:r>
              <a:rPr lang="en-US" dirty="0"/>
              <a:t>CYP3A</a:t>
            </a:r>
            <a:r>
              <a:rPr lang="el-GR" dirty="0"/>
              <a:t> αναστολέα)</a:t>
            </a:r>
            <a:r>
              <a:rPr lang="en-US" dirty="0"/>
              <a:t> </a:t>
            </a:r>
            <a:r>
              <a:rPr lang="el-GR" dirty="0"/>
              <a:t>αναλόγως των αλληλεπιδράσεων με  ταυτόχρονη </a:t>
            </a:r>
            <a:r>
              <a:rPr lang="el-GR" dirty="0" err="1"/>
              <a:t>αντιρετροϊκή</a:t>
            </a:r>
            <a:r>
              <a:rPr lang="el-GR" dirty="0"/>
              <a:t> αγωγή και άλλα ιατρικά προϊόντα</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188640"/>
            <a:ext cx="8229600" cy="1296144"/>
          </a:xfrm>
        </p:spPr>
        <p:txBody>
          <a:bodyPr>
            <a:normAutofit fontScale="90000"/>
          </a:bodyPr>
          <a:lstStyle/>
          <a:p>
            <a:br>
              <a:rPr lang="el-GR" sz="2400" dirty="0"/>
            </a:br>
            <a:r>
              <a:rPr lang="en-US" sz="3100" b="1" dirty="0">
                <a:solidFill>
                  <a:srgbClr val="00B0F0"/>
                </a:solidFill>
              </a:rPr>
              <a:t>enfuvirtide </a:t>
            </a:r>
            <a:r>
              <a:rPr lang="el-GR" sz="3100" b="1" dirty="0">
                <a:solidFill>
                  <a:srgbClr val="00B0F0"/>
                </a:solidFill>
              </a:rPr>
              <a:t> </a:t>
            </a:r>
            <a:r>
              <a:rPr lang="en-US" sz="3100" b="1" dirty="0">
                <a:solidFill>
                  <a:srgbClr val="00B0F0"/>
                </a:solidFill>
              </a:rPr>
              <a:t> 90 mg/ml powder and solvent for solution for </a:t>
            </a:r>
            <a:r>
              <a:rPr lang="el-GR" sz="3100" b="1" dirty="0">
                <a:solidFill>
                  <a:srgbClr val="00B0F0"/>
                </a:solidFill>
              </a:rPr>
              <a:t> </a:t>
            </a:r>
            <a:r>
              <a:rPr lang="en-US" sz="3100" b="1" dirty="0">
                <a:solidFill>
                  <a:srgbClr val="00B0F0"/>
                </a:solidFill>
              </a:rPr>
              <a:t>injection each vial contains 108 mg </a:t>
            </a:r>
            <a:br>
              <a:rPr lang="en-US" sz="2800" b="1" dirty="0"/>
            </a:br>
            <a:endParaRPr lang="el-GR" sz="2800" dirty="0"/>
          </a:p>
        </p:txBody>
      </p:sp>
      <p:sp>
        <p:nvSpPr>
          <p:cNvPr id="3" name="2 - Θέση περιεχομένου"/>
          <p:cNvSpPr>
            <a:spLocks noGrp="1"/>
          </p:cNvSpPr>
          <p:nvPr>
            <p:ph idx="1"/>
          </p:nvPr>
        </p:nvSpPr>
        <p:spPr>
          <a:xfrm>
            <a:off x="457200" y="1916833"/>
            <a:ext cx="8229600" cy="3816424"/>
          </a:xfrm>
        </p:spPr>
        <p:txBody>
          <a:bodyPr>
            <a:normAutofit/>
          </a:bodyPr>
          <a:lstStyle/>
          <a:p>
            <a:pPr>
              <a:buNone/>
            </a:pPr>
            <a:r>
              <a:rPr lang="el-GR" dirty="0"/>
              <a:t>   </a:t>
            </a:r>
            <a:r>
              <a:rPr lang="en-US" dirty="0"/>
              <a:t> </a:t>
            </a:r>
            <a:r>
              <a:rPr lang="en-US" sz="2800" dirty="0" err="1"/>
              <a:t>enfuvirtide</a:t>
            </a:r>
            <a:r>
              <a:rPr lang="en-US" sz="2800" dirty="0"/>
              <a:t> </a:t>
            </a:r>
            <a:r>
              <a:rPr lang="el-GR" sz="2800" b="1" dirty="0">
                <a:solidFill>
                  <a:srgbClr val="00B0F0"/>
                </a:solidFill>
              </a:rPr>
              <a:t>αναστολέας σύντηξης</a:t>
            </a:r>
            <a:r>
              <a:rPr lang="en-US" sz="2800" b="1" dirty="0">
                <a:solidFill>
                  <a:srgbClr val="00B0F0"/>
                </a:solidFill>
              </a:rPr>
              <a:t> </a:t>
            </a:r>
            <a:r>
              <a:rPr lang="en-US" sz="2800" dirty="0"/>
              <a:t>- 90 mg bid  </a:t>
            </a:r>
            <a:r>
              <a:rPr lang="el-GR" sz="2800" dirty="0"/>
              <a:t> </a:t>
            </a:r>
            <a:endParaRPr lang="en-US" sz="2800" dirty="0"/>
          </a:p>
          <a:p>
            <a:pPr>
              <a:buNone/>
            </a:pPr>
            <a:r>
              <a:rPr lang="en-US" sz="2800" b="1" dirty="0">
                <a:solidFill>
                  <a:srgbClr val="00B0F0"/>
                </a:solidFill>
              </a:rPr>
              <a:t>     </a:t>
            </a:r>
            <a:r>
              <a:rPr lang="el-GR" sz="2800" b="1" dirty="0">
                <a:solidFill>
                  <a:srgbClr val="00B0F0"/>
                </a:solidFill>
              </a:rPr>
              <a:t>υποδορίως</a:t>
            </a:r>
            <a:r>
              <a:rPr lang="en-US" sz="2800" b="1" dirty="0">
                <a:solidFill>
                  <a:srgbClr val="00B0F0"/>
                </a:solidFill>
              </a:rPr>
              <a:t> </a:t>
            </a:r>
            <a:r>
              <a:rPr lang="el-GR" sz="2800" b="1" dirty="0">
                <a:solidFill>
                  <a:srgbClr val="00B0F0"/>
                </a:solidFill>
              </a:rPr>
              <a:t>- είναι πεπτίδιο</a:t>
            </a:r>
            <a:endParaRPr lang="en-US" sz="2800" b="1" dirty="0">
              <a:solidFill>
                <a:srgbClr val="00B0F0"/>
              </a:solidFill>
            </a:endParaRPr>
          </a:p>
          <a:p>
            <a:pPr>
              <a:buNone/>
            </a:pPr>
            <a:r>
              <a:rPr lang="el-GR" sz="2800" dirty="0"/>
              <a:t>    ανάλογο  HIV πρωτεΐνης που διαμεσολαβεί στη σύντηξη με την κυτταρική μεμβράνη</a:t>
            </a:r>
            <a:r>
              <a:rPr lang="en-US" sz="2800" dirty="0"/>
              <a:t> </a:t>
            </a:r>
            <a:r>
              <a:rPr lang="el-GR" sz="2800" dirty="0"/>
              <a:t>που όταν  προσδεθεί στη θέση της HIV πρωτεΐνης, παγιδεύει το </a:t>
            </a:r>
            <a:r>
              <a:rPr lang="el-GR" sz="2800" dirty="0" err="1"/>
              <a:t>ιϊκό</a:t>
            </a:r>
            <a:r>
              <a:rPr lang="el-GR" sz="2800" dirty="0"/>
              <a:t> σωματίδιο σε μια διαμόρφωση που αποτρέπει τη σύντηξή του με το τοίχωμα</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22114"/>
          </a:xfrm>
        </p:spPr>
        <p:txBody>
          <a:bodyPr>
            <a:normAutofit/>
          </a:bodyPr>
          <a:lstStyle/>
          <a:p>
            <a:r>
              <a:rPr lang="en-US" sz="3200" b="1" dirty="0">
                <a:solidFill>
                  <a:srgbClr val="00B0F0"/>
                </a:solidFill>
              </a:rPr>
              <a:t>Cobicistat   150 mg </a:t>
            </a:r>
            <a:r>
              <a:rPr lang="en-US" sz="3200" b="1" dirty="0" err="1">
                <a:solidFill>
                  <a:srgbClr val="00B0F0"/>
                </a:solidFill>
              </a:rPr>
              <a:t>tabl</a:t>
            </a:r>
            <a:r>
              <a:rPr lang="en-US" sz="3200" b="1" dirty="0">
                <a:solidFill>
                  <a:srgbClr val="00B0F0"/>
                </a:solidFill>
              </a:rPr>
              <a:t> </a:t>
            </a:r>
            <a:r>
              <a:rPr lang="en-US" sz="3200" b="1" dirty="0" err="1">
                <a:solidFill>
                  <a:srgbClr val="00B0F0"/>
                </a:solidFill>
              </a:rPr>
              <a:t>qd</a:t>
            </a:r>
            <a:endParaRPr lang="el-GR" sz="3200" b="1" dirty="0">
              <a:solidFill>
                <a:srgbClr val="00B0F0"/>
              </a:solidFill>
            </a:endParaRPr>
          </a:p>
        </p:txBody>
      </p:sp>
      <p:sp>
        <p:nvSpPr>
          <p:cNvPr id="3" name="2 - Θέση περιεχομένου"/>
          <p:cNvSpPr>
            <a:spLocks noGrp="1"/>
          </p:cNvSpPr>
          <p:nvPr>
            <p:ph idx="1"/>
          </p:nvPr>
        </p:nvSpPr>
        <p:spPr/>
        <p:txBody>
          <a:bodyPr>
            <a:normAutofit/>
          </a:bodyPr>
          <a:lstStyle/>
          <a:p>
            <a:pPr marL="0" indent="0">
              <a:buNone/>
            </a:pPr>
            <a:r>
              <a:rPr lang="en-US" dirty="0"/>
              <a:t> </a:t>
            </a:r>
            <a:r>
              <a:rPr lang="el-GR" dirty="0"/>
              <a:t>δεν συνιστά άμεση θεραπεία για </a:t>
            </a:r>
            <a:r>
              <a:rPr lang="en-US" dirty="0"/>
              <a:t> HIV </a:t>
            </a:r>
            <a:r>
              <a:rPr lang="el-GR" dirty="0"/>
              <a:t> αλλά χορηγείται ως ενισχυτικό των</a:t>
            </a:r>
            <a:r>
              <a:rPr lang="en-US" dirty="0"/>
              <a:t> </a:t>
            </a:r>
            <a:r>
              <a:rPr lang="el-GR" dirty="0"/>
              <a:t>αναστολέων </a:t>
            </a:r>
            <a:r>
              <a:rPr lang="el-GR" dirty="0" err="1"/>
              <a:t>πρωτεάσης</a:t>
            </a:r>
            <a:r>
              <a:rPr lang="el-GR" dirty="0"/>
              <a:t> </a:t>
            </a:r>
            <a:r>
              <a:rPr lang="en-US" dirty="0" err="1"/>
              <a:t>atazanavir</a:t>
            </a:r>
            <a:r>
              <a:rPr lang="en-US" dirty="0"/>
              <a:t> </a:t>
            </a:r>
            <a:r>
              <a:rPr lang="el-GR" dirty="0"/>
              <a:t>ή</a:t>
            </a:r>
            <a:r>
              <a:rPr lang="en-US" dirty="0"/>
              <a:t> darunavir </a:t>
            </a:r>
          </a:p>
          <a:p>
            <a:pPr marL="0" indent="0">
              <a:buNone/>
            </a:pPr>
            <a:endParaRPr lang="en-US" dirty="0"/>
          </a:p>
          <a:p>
            <a:r>
              <a:rPr lang="en-US" b="1" dirty="0">
                <a:solidFill>
                  <a:srgbClr val="00B0F0"/>
                </a:solidFill>
              </a:rPr>
              <a:t>darunavir + cobicistat </a:t>
            </a:r>
            <a:r>
              <a:rPr lang="en-US" dirty="0"/>
              <a:t>800+150 mg 1 </a:t>
            </a:r>
            <a:r>
              <a:rPr lang="en-US" dirty="0" err="1"/>
              <a:t>tabl</a:t>
            </a:r>
            <a:r>
              <a:rPr lang="en-US" dirty="0"/>
              <a:t> </a:t>
            </a:r>
            <a:r>
              <a:rPr lang="en-US" dirty="0" err="1"/>
              <a:t>qd</a:t>
            </a:r>
            <a:endParaRPr lang="en-US" dirty="0"/>
          </a:p>
          <a:p>
            <a:pPr marL="0" indent="0">
              <a:buNone/>
            </a:pPr>
            <a:endParaRPr lang="en-US" dirty="0"/>
          </a:p>
          <a:p>
            <a:r>
              <a:rPr lang="en-US" b="1" dirty="0">
                <a:solidFill>
                  <a:srgbClr val="00B0F0"/>
                </a:solidFill>
              </a:rPr>
              <a:t>atazanavir + cobicistat </a:t>
            </a:r>
            <a:r>
              <a:rPr lang="en-US" dirty="0"/>
              <a:t>300+150 mg 1 </a:t>
            </a:r>
            <a:r>
              <a:rPr lang="en-US" dirty="0" err="1"/>
              <a:t>tabl</a:t>
            </a:r>
            <a:r>
              <a:rPr lang="en-US" dirty="0"/>
              <a:t> </a:t>
            </a:r>
            <a:r>
              <a:rPr lang="en-US" dirty="0" err="1"/>
              <a:t>qd</a:t>
            </a:r>
            <a:endParaRPr lang="en-US" b="1" dirty="0">
              <a:solidFill>
                <a:srgbClr val="00B0F0"/>
              </a:solidFill>
            </a:endParaRP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786210"/>
          </a:xfrm>
        </p:spPr>
        <p:txBody>
          <a:bodyPr>
            <a:normAutofit/>
          </a:bodyPr>
          <a:lstStyle/>
          <a:p>
            <a:r>
              <a:rPr lang="en-US" sz="2800" b="1" dirty="0">
                <a:solidFill>
                  <a:srgbClr val="00B0F0"/>
                </a:solidFill>
              </a:rPr>
              <a:t>Ritonavir   sachet</a:t>
            </a:r>
            <a:r>
              <a:rPr lang="el-GR" sz="2800" b="1" dirty="0">
                <a:solidFill>
                  <a:srgbClr val="00B0F0"/>
                </a:solidFill>
              </a:rPr>
              <a:t> </a:t>
            </a:r>
            <a:r>
              <a:rPr lang="en-US" sz="2800" b="1" dirty="0">
                <a:solidFill>
                  <a:srgbClr val="00B0F0"/>
                </a:solidFill>
              </a:rPr>
              <a:t>powder for oral suspension 100 mg of </a:t>
            </a:r>
            <a:r>
              <a:rPr lang="en-US" sz="2800" b="1" dirty="0" err="1">
                <a:solidFill>
                  <a:srgbClr val="00B0F0"/>
                </a:solidFill>
              </a:rPr>
              <a:t>ritonavir</a:t>
            </a:r>
            <a:r>
              <a:rPr lang="en-US" sz="2800" b="1" dirty="0">
                <a:solidFill>
                  <a:srgbClr val="00B0F0"/>
                </a:solidFill>
              </a:rPr>
              <a:t> ( </a:t>
            </a:r>
            <a:r>
              <a:rPr lang="en-US" sz="2800" b="1" dirty="0" err="1">
                <a:solidFill>
                  <a:srgbClr val="00B0F0"/>
                </a:solidFill>
              </a:rPr>
              <a:t>qd</a:t>
            </a:r>
            <a:r>
              <a:rPr lang="en-US" sz="2800" b="1" dirty="0">
                <a:solidFill>
                  <a:srgbClr val="00B0F0"/>
                </a:solidFill>
              </a:rPr>
              <a:t> – bid </a:t>
            </a:r>
            <a:r>
              <a:rPr lang="el-GR" sz="2800" b="1" dirty="0">
                <a:solidFill>
                  <a:srgbClr val="00B0F0"/>
                </a:solidFill>
              </a:rPr>
              <a:t>ανάλογα με συνδυασμό φαρμάκων </a:t>
            </a:r>
            <a:r>
              <a:rPr lang="en-US" sz="2800" b="1" dirty="0">
                <a:solidFill>
                  <a:srgbClr val="00B0F0"/>
                </a:solidFill>
              </a:rPr>
              <a:t>)</a:t>
            </a:r>
            <a:endParaRPr lang="el-GR" sz="2800" b="1" dirty="0">
              <a:solidFill>
                <a:srgbClr val="00B0F0"/>
              </a:solidFill>
            </a:endParaRPr>
          </a:p>
        </p:txBody>
      </p:sp>
      <p:sp>
        <p:nvSpPr>
          <p:cNvPr id="3" name="2 - Θέση περιεχομένου"/>
          <p:cNvSpPr>
            <a:spLocks noGrp="1"/>
          </p:cNvSpPr>
          <p:nvPr>
            <p:ph idx="1"/>
          </p:nvPr>
        </p:nvSpPr>
        <p:spPr>
          <a:xfrm>
            <a:off x="457200" y="1988840"/>
            <a:ext cx="8229600" cy="4137323"/>
          </a:xfrm>
        </p:spPr>
        <p:txBody>
          <a:bodyPr>
            <a:normAutofit lnSpcReduction="10000"/>
          </a:bodyPr>
          <a:lstStyle/>
          <a:p>
            <a:pPr>
              <a:buNone/>
            </a:pPr>
            <a:r>
              <a:rPr lang="en-US" dirty="0"/>
              <a:t>    </a:t>
            </a:r>
            <a:endParaRPr lang="el-GR" dirty="0"/>
          </a:p>
          <a:p>
            <a:pPr>
              <a:buNone/>
            </a:pPr>
            <a:r>
              <a:rPr lang="el-GR" sz="2800" dirty="0"/>
              <a:t>    </a:t>
            </a:r>
            <a:r>
              <a:rPr lang="el-GR" sz="2800" b="1" dirty="0" err="1">
                <a:solidFill>
                  <a:srgbClr val="00B0F0"/>
                </a:solidFill>
              </a:rPr>
              <a:t>ritonavir</a:t>
            </a:r>
            <a:r>
              <a:rPr lang="en-US" sz="2800" dirty="0"/>
              <a:t> 1996</a:t>
            </a:r>
            <a:r>
              <a:rPr lang="el-GR" sz="2800" dirty="0"/>
              <a:t> </a:t>
            </a:r>
            <a:r>
              <a:rPr lang="en-US" sz="2800" dirty="0"/>
              <a:t>:</a:t>
            </a:r>
            <a:r>
              <a:rPr lang="el-GR" sz="2800" dirty="0"/>
              <a:t>  αναστολέας  </a:t>
            </a:r>
            <a:r>
              <a:rPr lang="el-GR" sz="2800" dirty="0" err="1"/>
              <a:t>πρωτεασών</a:t>
            </a:r>
            <a:r>
              <a:rPr lang="el-GR" sz="2800" dirty="0"/>
              <a:t>  HIV-1 και HIV-2,  δραστικός από στόματος</a:t>
            </a:r>
          </a:p>
          <a:p>
            <a:pPr>
              <a:buNone/>
            </a:pPr>
            <a:endParaRPr lang="en-US" sz="2800" dirty="0"/>
          </a:p>
          <a:p>
            <a:pPr>
              <a:buNone/>
            </a:pPr>
            <a:r>
              <a:rPr lang="en-US" sz="2800" dirty="0"/>
              <a:t>   </a:t>
            </a:r>
            <a:r>
              <a:rPr lang="el-GR" sz="2800" dirty="0"/>
              <a:t> </a:t>
            </a:r>
            <a:r>
              <a:rPr lang="el-GR" sz="2800" b="1" dirty="0">
                <a:solidFill>
                  <a:srgbClr val="00B0F0"/>
                </a:solidFill>
              </a:rPr>
              <a:t>αναστολή  </a:t>
            </a:r>
            <a:r>
              <a:rPr lang="el-GR" sz="2800" b="1" dirty="0" err="1">
                <a:solidFill>
                  <a:srgbClr val="00B0F0"/>
                </a:solidFill>
              </a:rPr>
              <a:t>πρωτεάσης</a:t>
            </a:r>
            <a:r>
              <a:rPr lang="el-GR" sz="2800" b="1" dirty="0">
                <a:solidFill>
                  <a:srgbClr val="00B0F0"/>
                </a:solidFill>
              </a:rPr>
              <a:t> HIV</a:t>
            </a:r>
            <a:r>
              <a:rPr lang="en-US" sz="2800" b="1" dirty="0">
                <a:solidFill>
                  <a:srgbClr val="00B0F0"/>
                </a:solidFill>
              </a:rPr>
              <a:t>:</a:t>
            </a:r>
            <a:r>
              <a:rPr lang="el-GR" sz="2800" b="1" dirty="0">
                <a:solidFill>
                  <a:srgbClr val="00B0F0"/>
                </a:solidFill>
              </a:rPr>
              <a:t> </a:t>
            </a:r>
            <a:r>
              <a:rPr lang="el-GR" sz="2800" dirty="0"/>
              <a:t>αφαιρεί στο ένζυμο την ικανότητα να συνθέτει την πρόδρομη </a:t>
            </a:r>
            <a:r>
              <a:rPr lang="el-GR" sz="2800" dirty="0" err="1"/>
              <a:t>πολυπρωτεΐνη</a:t>
            </a:r>
            <a:r>
              <a:rPr lang="el-GR" sz="2800" dirty="0"/>
              <a:t> </a:t>
            </a:r>
            <a:r>
              <a:rPr lang="el-GR" sz="2800" dirty="0" err="1"/>
              <a:t>gag</a:t>
            </a:r>
            <a:r>
              <a:rPr lang="el-GR" sz="2800" dirty="0"/>
              <a:t>-</a:t>
            </a:r>
            <a:r>
              <a:rPr lang="el-GR" sz="2800" dirty="0" err="1"/>
              <a:t>pol</a:t>
            </a:r>
            <a:r>
              <a:rPr lang="el-GR" sz="2800" dirty="0"/>
              <a:t> οδηγώντας  στην παραγωγή στελεχών HIV ανώριμης μορφολογίας που δεν είναι ικανά να προάγουν νέους κύκλους μόλυνσης</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a:solidFill>
                  <a:srgbClr val="FFFF00"/>
                </a:solidFill>
              </a:rPr>
              <a:t>Αντι</a:t>
            </a:r>
            <a:r>
              <a:rPr lang="el-GR" b="1" dirty="0">
                <a:solidFill>
                  <a:srgbClr val="FFFF00"/>
                </a:solidFill>
              </a:rPr>
              <a:t>-</a:t>
            </a:r>
            <a:r>
              <a:rPr lang="el-GR" b="1" dirty="0" err="1">
                <a:solidFill>
                  <a:srgbClr val="FFFF00"/>
                </a:solidFill>
              </a:rPr>
              <a:t>ιϊκά</a:t>
            </a:r>
            <a:r>
              <a:rPr lang="el-GR" b="1" dirty="0">
                <a:solidFill>
                  <a:srgbClr val="FFFF00"/>
                </a:solidFill>
              </a:rPr>
              <a:t>  φάρμακα  γρίπης Α &amp; Β</a:t>
            </a:r>
          </a:p>
        </p:txBody>
      </p:sp>
      <p:sp>
        <p:nvSpPr>
          <p:cNvPr id="3" name="2 - Θέση περιεχομένου"/>
          <p:cNvSpPr>
            <a:spLocks noGrp="1"/>
          </p:cNvSpPr>
          <p:nvPr>
            <p:ph idx="1"/>
          </p:nvPr>
        </p:nvSpPr>
        <p:spPr/>
        <p:txBody>
          <a:bodyPr>
            <a:normAutofit fontScale="92500" lnSpcReduction="20000"/>
          </a:bodyPr>
          <a:lstStyle/>
          <a:p>
            <a:r>
              <a:rPr lang="el-GR" b="1" dirty="0">
                <a:solidFill>
                  <a:srgbClr val="FFFF00"/>
                </a:solidFill>
              </a:rPr>
              <a:t>Αναστολείς </a:t>
            </a:r>
            <a:r>
              <a:rPr lang="en-US" b="1" dirty="0">
                <a:solidFill>
                  <a:srgbClr val="FFFF00"/>
                </a:solidFill>
              </a:rPr>
              <a:t>Neuraminidase </a:t>
            </a:r>
          </a:p>
          <a:p>
            <a:r>
              <a:rPr lang="el-GR" dirty="0">
                <a:solidFill>
                  <a:srgbClr val="FFFF00"/>
                </a:solidFill>
              </a:rPr>
              <a:t> </a:t>
            </a:r>
            <a:r>
              <a:rPr lang="en-US" b="1" dirty="0" err="1">
                <a:solidFill>
                  <a:srgbClr val="FFFF00"/>
                </a:solidFill>
              </a:rPr>
              <a:t>O</a:t>
            </a:r>
            <a:r>
              <a:rPr lang="el-GR" b="1" dirty="0" err="1">
                <a:solidFill>
                  <a:srgbClr val="FFFF00"/>
                </a:solidFill>
              </a:rPr>
              <a:t>seltamivir</a:t>
            </a:r>
            <a:endParaRPr lang="en-US" b="1" dirty="0">
              <a:solidFill>
                <a:srgbClr val="FFFF00"/>
              </a:solidFill>
            </a:endParaRPr>
          </a:p>
          <a:p>
            <a:pPr>
              <a:buNone/>
            </a:pPr>
            <a:r>
              <a:rPr lang="el-GR" b="1" dirty="0"/>
              <a:t>    </a:t>
            </a:r>
            <a:r>
              <a:rPr lang="el-GR" dirty="0"/>
              <a:t>αναστολή ενζύμου  </a:t>
            </a:r>
            <a:r>
              <a:rPr lang="el-GR" dirty="0" err="1"/>
              <a:t>νευραμινιδάση</a:t>
            </a:r>
            <a:r>
              <a:rPr lang="el-GR" dirty="0"/>
              <a:t>  επιφάνειας  ιών γρίπης </a:t>
            </a:r>
            <a:r>
              <a:rPr lang="en-US" dirty="0"/>
              <a:t> -</a:t>
            </a:r>
            <a:r>
              <a:rPr lang="el-GR" dirty="0"/>
              <a:t> παρεμποδίζουν  απελευθέρωση </a:t>
            </a:r>
            <a:r>
              <a:rPr lang="el-GR" dirty="0" err="1"/>
              <a:t>ιοσωματίων</a:t>
            </a:r>
            <a:r>
              <a:rPr lang="el-GR" dirty="0"/>
              <a:t>  από μεμβράνη κυττάρου-ξενιστή</a:t>
            </a:r>
            <a:endParaRPr lang="en-US" dirty="0"/>
          </a:p>
          <a:p>
            <a:r>
              <a:rPr lang="en-US" b="1" dirty="0">
                <a:solidFill>
                  <a:srgbClr val="FFFF00"/>
                </a:solidFill>
              </a:rPr>
              <a:t>ion channel  protein M</a:t>
            </a:r>
            <a:r>
              <a:rPr lang="en-US" b="1" baseline="-25000" dirty="0">
                <a:solidFill>
                  <a:srgbClr val="FFFF00"/>
                </a:solidFill>
              </a:rPr>
              <a:t>2</a:t>
            </a:r>
            <a:r>
              <a:rPr lang="en-US" b="1" dirty="0">
                <a:solidFill>
                  <a:srgbClr val="FFFF00"/>
                </a:solidFill>
              </a:rPr>
              <a:t> Inhibitors</a:t>
            </a:r>
          </a:p>
          <a:p>
            <a:r>
              <a:rPr lang="en-US" b="1" dirty="0" err="1">
                <a:solidFill>
                  <a:srgbClr val="FFFF00"/>
                </a:solidFill>
              </a:rPr>
              <a:t>Amantadine</a:t>
            </a:r>
            <a:r>
              <a:rPr lang="en-US" b="1" dirty="0">
                <a:solidFill>
                  <a:srgbClr val="FFFF00"/>
                </a:solidFill>
              </a:rPr>
              <a:t>  </a:t>
            </a:r>
            <a:r>
              <a:rPr lang="el-GR" dirty="0"/>
              <a:t>στοχεύει </a:t>
            </a:r>
            <a:r>
              <a:rPr lang="el-GR" dirty="0">
                <a:solidFill>
                  <a:srgbClr val="FFFF00"/>
                </a:solidFill>
              </a:rPr>
              <a:t> </a:t>
            </a:r>
            <a:r>
              <a:rPr lang="el-GR" dirty="0"/>
              <a:t>πρωτεΐνη  ιού απελευθέρωσης RNA </a:t>
            </a:r>
            <a:r>
              <a:rPr lang="el-GR" b="1" dirty="0"/>
              <a:t> </a:t>
            </a:r>
            <a:r>
              <a:rPr lang="el-GR" dirty="0"/>
              <a:t>στο κύτταρο ξενιστή, μεταφορά στον πυρήνα και αντιγραφή του </a:t>
            </a:r>
            <a:r>
              <a:rPr lang="en-US" dirty="0"/>
              <a:t>- </a:t>
            </a:r>
            <a:r>
              <a:rPr lang="el-GR" dirty="0"/>
              <a:t>  ταχεία ανάδυση  ανθεκτικότητας - ανεπιθύμητες ενέργειες </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60648"/>
            <a:ext cx="7992888" cy="1143000"/>
          </a:xfrm>
        </p:spPr>
        <p:txBody>
          <a:bodyPr>
            <a:normAutofit/>
          </a:bodyPr>
          <a:lstStyle/>
          <a:p>
            <a:r>
              <a:rPr lang="en-US" sz="4800" b="1" dirty="0">
                <a:solidFill>
                  <a:srgbClr val="FFFF00"/>
                </a:solidFill>
              </a:rPr>
              <a:t>O</a:t>
            </a:r>
            <a:r>
              <a:rPr lang="el-GR" sz="4800" b="1" dirty="0" err="1">
                <a:solidFill>
                  <a:srgbClr val="FFFF00"/>
                </a:solidFill>
              </a:rPr>
              <a:t>seltamivir</a:t>
            </a:r>
            <a:r>
              <a:rPr lang="el-GR" sz="4800" b="1" dirty="0">
                <a:solidFill>
                  <a:srgbClr val="FFFF00"/>
                </a:solidFill>
              </a:rPr>
              <a:t> </a:t>
            </a:r>
            <a:r>
              <a:rPr lang="en-US" sz="4800" b="1" dirty="0">
                <a:solidFill>
                  <a:srgbClr val="FFFF00"/>
                </a:solidFill>
              </a:rPr>
              <a:t> 75 mg  </a:t>
            </a:r>
            <a:r>
              <a:rPr lang="en-US" sz="4800" b="1" dirty="0" err="1">
                <a:solidFill>
                  <a:srgbClr val="FFFF00"/>
                </a:solidFill>
              </a:rPr>
              <a:t>qd</a:t>
            </a:r>
            <a:endParaRPr lang="el-GR" sz="4800" dirty="0">
              <a:solidFill>
                <a:srgbClr val="FFFF00"/>
              </a:solidFill>
            </a:endParaRPr>
          </a:p>
        </p:txBody>
      </p:sp>
      <p:sp>
        <p:nvSpPr>
          <p:cNvPr id="3" name="2 - Θέση περιεχομένου"/>
          <p:cNvSpPr>
            <a:spLocks noGrp="1"/>
          </p:cNvSpPr>
          <p:nvPr>
            <p:ph idx="1"/>
          </p:nvPr>
        </p:nvSpPr>
        <p:spPr>
          <a:xfrm>
            <a:off x="5220072" y="1484784"/>
            <a:ext cx="3466728" cy="5040560"/>
          </a:xfrm>
        </p:spPr>
        <p:txBody>
          <a:bodyPr>
            <a:normAutofit fontScale="25000" lnSpcReduction="20000"/>
          </a:bodyPr>
          <a:lstStyle/>
          <a:p>
            <a:endParaRPr lang="el-GR" dirty="0"/>
          </a:p>
          <a:p>
            <a:r>
              <a:rPr lang="el-GR" sz="8000" b="1" dirty="0">
                <a:solidFill>
                  <a:srgbClr val="FFFF00"/>
                </a:solidFill>
              </a:rPr>
              <a:t>αναστέλλει  την </a:t>
            </a:r>
            <a:r>
              <a:rPr lang="en-US" sz="8000" b="1" dirty="0">
                <a:solidFill>
                  <a:srgbClr val="FFFF00"/>
                </a:solidFill>
              </a:rPr>
              <a:t> neuraminidase </a:t>
            </a:r>
            <a:r>
              <a:rPr lang="el-GR" sz="8000" b="1" dirty="0">
                <a:solidFill>
                  <a:srgbClr val="FFFF00"/>
                </a:solidFill>
              </a:rPr>
              <a:t>, μια </a:t>
            </a:r>
            <a:r>
              <a:rPr lang="el-GR" sz="8000" b="1" dirty="0" err="1">
                <a:solidFill>
                  <a:srgbClr val="FFFF00"/>
                </a:solidFill>
              </a:rPr>
              <a:t>διαμεμβανική</a:t>
            </a:r>
            <a:r>
              <a:rPr lang="el-GR" sz="8000" b="1" dirty="0">
                <a:solidFill>
                  <a:srgbClr val="FFFF00"/>
                </a:solidFill>
              </a:rPr>
              <a:t> </a:t>
            </a:r>
            <a:r>
              <a:rPr lang="el-GR" sz="8000" b="1" dirty="0" err="1">
                <a:solidFill>
                  <a:srgbClr val="FFFF00"/>
                </a:solidFill>
              </a:rPr>
              <a:t>πρωτεϊνη</a:t>
            </a:r>
            <a:r>
              <a:rPr lang="el-GR" sz="8000" b="1" dirty="0">
                <a:solidFill>
                  <a:srgbClr val="FFFF00"/>
                </a:solidFill>
              </a:rPr>
              <a:t>.</a:t>
            </a:r>
            <a:r>
              <a:rPr lang="en-US" sz="8000" b="1" dirty="0">
                <a:solidFill>
                  <a:srgbClr val="FFFF00"/>
                </a:solidFill>
              </a:rPr>
              <a:t>  </a:t>
            </a:r>
            <a:endParaRPr lang="el-GR" sz="8000" b="1" dirty="0">
              <a:solidFill>
                <a:srgbClr val="FFFF00"/>
              </a:solidFill>
            </a:endParaRPr>
          </a:p>
          <a:p>
            <a:r>
              <a:rPr lang="el-GR" sz="8000" b="1" dirty="0">
                <a:solidFill>
                  <a:srgbClr val="FFFF00"/>
                </a:solidFill>
              </a:rPr>
              <a:t> Η </a:t>
            </a:r>
            <a:r>
              <a:rPr lang="en-US" sz="8000" b="1" dirty="0">
                <a:solidFill>
                  <a:srgbClr val="FFFF00"/>
                </a:solidFill>
              </a:rPr>
              <a:t>OS</a:t>
            </a:r>
            <a:r>
              <a:rPr lang="el-GR" sz="8000" b="1" dirty="0">
                <a:solidFill>
                  <a:srgbClr val="FFFF00"/>
                </a:solidFill>
              </a:rPr>
              <a:t> </a:t>
            </a:r>
            <a:r>
              <a:rPr lang="en-US" sz="8000" b="1" dirty="0" err="1">
                <a:solidFill>
                  <a:srgbClr val="FFFF00"/>
                </a:solidFill>
              </a:rPr>
              <a:t>carboxylate</a:t>
            </a:r>
            <a:r>
              <a:rPr lang="en-US" sz="8000" b="1" dirty="0">
                <a:solidFill>
                  <a:srgbClr val="FFFF00"/>
                </a:solidFill>
              </a:rPr>
              <a:t> ,</a:t>
            </a:r>
            <a:r>
              <a:rPr lang="el-GR" sz="8000" b="1" dirty="0">
                <a:solidFill>
                  <a:srgbClr val="FFFF00"/>
                </a:solidFill>
              </a:rPr>
              <a:t> η ενεργή μορφή της</a:t>
            </a:r>
            <a:r>
              <a:rPr lang="en-US" sz="8000" b="1" dirty="0">
                <a:solidFill>
                  <a:srgbClr val="FFFF00"/>
                </a:solidFill>
              </a:rPr>
              <a:t> OS, </a:t>
            </a:r>
            <a:r>
              <a:rPr lang="el-GR" sz="8000" b="1" dirty="0">
                <a:solidFill>
                  <a:srgbClr val="FFFF00"/>
                </a:solidFill>
              </a:rPr>
              <a:t>μέσω της ενδογενούς </a:t>
            </a:r>
            <a:r>
              <a:rPr lang="el-GR" sz="8000" b="1" dirty="0" err="1">
                <a:solidFill>
                  <a:srgbClr val="FFFF00"/>
                </a:solidFill>
              </a:rPr>
              <a:t>εστεράσης</a:t>
            </a:r>
            <a:r>
              <a:rPr lang="en-US" sz="8000" b="1" dirty="0">
                <a:solidFill>
                  <a:srgbClr val="FFFF00"/>
                </a:solidFill>
              </a:rPr>
              <a:t>,</a:t>
            </a:r>
            <a:r>
              <a:rPr lang="el-GR" sz="8000" b="1" dirty="0">
                <a:solidFill>
                  <a:srgbClr val="FFFF00"/>
                </a:solidFill>
              </a:rPr>
              <a:t> απεδείχθη να  μειώνει σημαντικά  την  νοσηρότητα και θνησιμότητα από την  </a:t>
            </a:r>
            <a:r>
              <a:rPr lang="el-GR" sz="8000" b="1" dirty="0" err="1">
                <a:solidFill>
                  <a:srgbClr val="FFFF00"/>
                </a:solidFill>
              </a:rPr>
              <a:t>γρίππη</a:t>
            </a:r>
            <a:endParaRPr lang="el-GR" sz="8000" b="1" dirty="0">
              <a:solidFill>
                <a:srgbClr val="FFFF00"/>
              </a:solidFill>
            </a:endParaRPr>
          </a:p>
          <a:p>
            <a:endParaRPr lang="el-GR" sz="8000" dirty="0"/>
          </a:p>
          <a:p>
            <a:r>
              <a:rPr lang="el-GR" sz="8000" b="1" dirty="0">
                <a:solidFill>
                  <a:srgbClr val="FFFF00"/>
                </a:solidFill>
              </a:rPr>
              <a:t>γρίπη Α και  Β</a:t>
            </a:r>
            <a:r>
              <a:rPr lang="en-US" sz="8000" b="1" dirty="0">
                <a:solidFill>
                  <a:srgbClr val="FFFF00"/>
                </a:solidFill>
              </a:rPr>
              <a:t>,</a:t>
            </a:r>
            <a:r>
              <a:rPr lang="el-GR" sz="8000" b="1" dirty="0">
                <a:solidFill>
                  <a:srgbClr val="FFFF00"/>
                </a:solidFill>
              </a:rPr>
              <a:t> εντός  48 </a:t>
            </a:r>
            <a:r>
              <a:rPr lang="en-US" sz="8000" b="1" dirty="0">
                <a:solidFill>
                  <a:srgbClr val="FFFF00"/>
                </a:solidFill>
              </a:rPr>
              <a:t>h </a:t>
            </a:r>
            <a:r>
              <a:rPr lang="el-GR" sz="8000" b="1" dirty="0">
                <a:solidFill>
                  <a:srgbClr val="FFFF00"/>
                </a:solidFill>
              </a:rPr>
              <a:t>από</a:t>
            </a:r>
            <a:r>
              <a:rPr lang="en-US" sz="8000" b="1" dirty="0">
                <a:solidFill>
                  <a:srgbClr val="FFFF00"/>
                </a:solidFill>
              </a:rPr>
              <a:t> </a:t>
            </a:r>
            <a:r>
              <a:rPr lang="el-GR" sz="8000" b="1" dirty="0">
                <a:solidFill>
                  <a:srgbClr val="FFFF00"/>
                </a:solidFill>
              </a:rPr>
              <a:t> έναρξη </a:t>
            </a:r>
            <a:r>
              <a:rPr lang="el-GR" sz="8000" b="1" dirty="0" err="1">
                <a:solidFill>
                  <a:srgbClr val="FFFF00"/>
                </a:solidFill>
              </a:rPr>
              <a:t>συμτωμάτων</a:t>
            </a:r>
            <a:endParaRPr lang="el-GR" sz="8000" b="1" dirty="0">
              <a:solidFill>
                <a:srgbClr val="FFFF00"/>
              </a:solidFill>
            </a:endParaRPr>
          </a:p>
          <a:p>
            <a:pPr>
              <a:buNone/>
            </a:pPr>
            <a:endParaRPr lang="el-GR" sz="8000" b="1" dirty="0">
              <a:solidFill>
                <a:srgbClr val="FFFF00"/>
              </a:solidFill>
            </a:endParaRPr>
          </a:p>
          <a:p>
            <a:r>
              <a:rPr lang="el-GR" sz="8000" b="1" dirty="0">
                <a:solidFill>
                  <a:srgbClr val="FFFF00"/>
                </a:solidFill>
              </a:rPr>
              <a:t>θεραπεία και προφύλαξη</a:t>
            </a:r>
          </a:p>
          <a:p>
            <a:pPr>
              <a:buNone/>
            </a:pPr>
            <a:r>
              <a:rPr lang="el-GR" sz="8000" b="1" dirty="0"/>
              <a:t>     </a:t>
            </a:r>
          </a:p>
          <a:p>
            <a:pPr>
              <a:buNone/>
            </a:pPr>
            <a:endParaRPr lang="el-GR" sz="8000" b="1" dirty="0">
              <a:solidFill>
                <a:srgbClr val="FFFF00"/>
              </a:solidFill>
            </a:endParaRPr>
          </a:p>
          <a:p>
            <a:pPr>
              <a:buNone/>
            </a:pPr>
            <a:r>
              <a:rPr lang="el-GR" sz="6200" dirty="0">
                <a:solidFill>
                  <a:srgbClr val="FFFF00"/>
                </a:solidFill>
              </a:rPr>
              <a:t>  </a:t>
            </a:r>
          </a:p>
          <a:p>
            <a:pPr>
              <a:buNone/>
            </a:pPr>
            <a:r>
              <a:rPr lang="en-US" sz="6200" dirty="0"/>
              <a:t> </a:t>
            </a:r>
          </a:p>
          <a:p>
            <a:pPr>
              <a:buNone/>
            </a:pPr>
            <a:r>
              <a:rPr lang="en-US" sz="6200" dirty="0"/>
              <a:t>     </a:t>
            </a:r>
            <a:endParaRPr lang="el-GR" sz="6200" dirty="0"/>
          </a:p>
          <a:p>
            <a:pPr>
              <a:buNone/>
            </a:pPr>
            <a:endParaRPr lang="el-GR" dirty="0"/>
          </a:p>
        </p:txBody>
      </p:sp>
      <p:pic>
        <p:nvPicPr>
          <p:cNvPr id="4" name="Picture 6" descr="Oseltamivir phosphate - American Chemical Society"/>
          <p:cNvPicPr>
            <a:picLocks noChangeAspect="1" noChangeArrowheads="1"/>
          </p:cNvPicPr>
          <p:nvPr/>
        </p:nvPicPr>
        <p:blipFill>
          <a:blip r:embed="rId2" cstate="print"/>
          <a:srcRect/>
          <a:stretch>
            <a:fillRect/>
          </a:stretch>
        </p:blipFill>
        <p:spPr bwMode="auto">
          <a:xfrm>
            <a:off x="1043608" y="2276872"/>
            <a:ext cx="3744416" cy="2736304"/>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5805264"/>
            <a:ext cx="8424936" cy="864096"/>
          </a:xfrm>
        </p:spPr>
        <p:txBody>
          <a:bodyPr>
            <a:noAutofit/>
          </a:bodyPr>
          <a:lstStyle/>
          <a:p>
            <a:r>
              <a:rPr lang="el-GR" sz="3200" b="1" dirty="0">
                <a:solidFill>
                  <a:srgbClr val="FFFF00"/>
                </a:solidFill>
              </a:rPr>
              <a:t>Μηχανισμός  δράσης  </a:t>
            </a:r>
            <a:r>
              <a:rPr lang="en-US" sz="3200" b="1" dirty="0">
                <a:solidFill>
                  <a:srgbClr val="FFFF00"/>
                </a:solidFill>
              </a:rPr>
              <a:t> </a:t>
            </a:r>
            <a:r>
              <a:rPr lang="en-US" sz="3200" b="1" dirty="0" err="1">
                <a:solidFill>
                  <a:srgbClr val="FFFF00"/>
                </a:solidFill>
              </a:rPr>
              <a:t>Oseltamivir</a:t>
            </a:r>
            <a:r>
              <a:rPr lang="en-US" sz="3200" b="1" dirty="0">
                <a:solidFill>
                  <a:srgbClr val="FFFF00"/>
                </a:solidFill>
              </a:rPr>
              <a:t>  </a:t>
            </a:r>
            <a:br>
              <a:rPr lang="el-GR" sz="3200" b="1" dirty="0">
                <a:solidFill>
                  <a:srgbClr val="FFFF00"/>
                </a:solidFill>
              </a:rPr>
            </a:br>
            <a:r>
              <a:rPr lang="en-US" sz="3200" dirty="0">
                <a:solidFill>
                  <a:srgbClr val="FFFF00"/>
                </a:solidFill>
              </a:rPr>
              <a:t> </a:t>
            </a:r>
            <a:r>
              <a:rPr lang="en-US" sz="3200" dirty="0"/>
              <a:t>   </a:t>
            </a:r>
            <a:r>
              <a:rPr lang="en-US" sz="1600" dirty="0"/>
              <a:t>Reproduced from </a:t>
            </a:r>
            <a:r>
              <a:rPr lang="en-US" sz="1600" u="sng" dirty="0">
                <a:hlinkClick r:id="rId2" tooltip="https://en.wikipedia.org/wiki/Discovery_and_development_of_neuraminidase_inhibitors#/media/File:Machanism_of_Neuraminidase_inhibitor.png"/>
              </a:rPr>
              <a:t>Wikipedia common</a:t>
            </a:r>
            <a:endParaRPr lang="el-GR" sz="1600" dirty="0"/>
          </a:p>
        </p:txBody>
      </p:sp>
      <p:pic>
        <p:nvPicPr>
          <p:cNvPr id="1026" name="Picture 2" descr="https://tmedweb.tulane.edu/pharmwiki/lib/exe/fetch.php/tamiflu.png?w=700&amp;tok=6c117a"/>
          <p:cNvPicPr>
            <a:picLocks noChangeAspect="1" noChangeArrowheads="1"/>
          </p:cNvPicPr>
          <p:nvPr/>
        </p:nvPicPr>
        <p:blipFill>
          <a:blip r:embed="rId3" cstate="print"/>
          <a:srcRect/>
          <a:stretch>
            <a:fillRect/>
          </a:stretch>
        </p:blipFill>
        <p:spPr bwMode="auto">
          <a:xfrm>
            <a:off x="539552" y="188640"/>
            <a:ext cx="8064896" cy="5432673"/>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a:solidFill>
                  <a:srgbClr val="FFFF00"/>
                </a:solidFill>
              </a:rPr>
              <a:t>αμανταδίνη</a:t>
            </a:r>
            <a:r>
              <a:rPr lang="el-GR" b="1" dirty="0">
                <a:solidFill>
                  <a:srgbClr val="FFFF00"/>
                </a:solidFill>
              </a:rPr>
              <a:t> (</a:t>
            </a:r>
            <a:r>
              <a:rPr lang="el-GR" b="1" dirty="0" err="1">
                <a:solidFill>
                  <a:srgbClr val="FFFF00"/>
                </a:solidFill>
              </a:rPr>
              <a:t>amantadine</a:t>
            </a:r>
            <a:r>
              <a:rPr lang="el-GR" b="1" dirty="0">
                <a:solidFill>
                  <a:srgbClr val="FFFF00"/>
                </a:solidFill>
              </a:rPr>
              <a:t>)</a:t>
            </a:r>
          </a:p>
        </p:txBody>
      </p:sp>
      <p:sp>
        <p:nvSpPr>
          <p:cNvPr id="3" name="2 - Θέση περιεχομένου"/>
          <p:cNvSpPr>
            <a:spLocks noGrp="1"/>
          </p:cNvSpPr>
          <p:nvPr>
            <p:ph idx="1"/>
          </p:nvPr>
        </p:nvSpPr>
        <p:spPr>
          <a:xfrm>
            <a:off x="5436096" y="1600200"/>
            <a:ext cx="3250704" cy="4525963"/>
          </a:xfrm>
        </p:spPr>
        <p:txBody>
          <a:bodyPr>
            <a:normAutofit fontScale="85000" lnSpcReduction="20000"/>
          </a:bodyPr>
          <a:lstStyle/>
          <a:p>
            <a:r>
              <a:rPr lang="el-GR" b="1" dirty="0">
                <a:solidFill>
                  <a:srgbClr val="FFFF00"/>
                </a:solidFill>
              </a:rPr>
              <a:t>αναστέλλει ειδικά την αντιγραφή του γενετικού υλικού των ιών της γρίπης Α σε χαμηλές συγκεντρώσεις</a:t>
            </a:r>
          </a:p>
          <a:p>
            <a:r>
              <a:rPr lang="en-US" b="1" dirty="0">
                <a:solidFill>
                  <a:srgbClr val="FFFF00"/>
                </a:solidFill>
              </a:rPr>
              <a:t> </a:t>
            </a:r>
            <a:r>
              <a:rPr lang="el-GR" b="1" dirty="0">
                <a:solidFill>
                  <a:srgbClr val="FFFF00"/>
                </a:solidFill>
              </a:rPr>
              <a:t>περιορισμένη χρήση    λόγω αντοχής</a:t>
            </a:r>
            <a:endParaRPr lang="en-US" b="1" dirty="0">
              <a:solidFill>
                <a:srgbClr val="FFFF00"/>
              </a:solidFill>
            </a:endParaRPr>
          </a:p>
          <a:p>
            <a:r>
              <a:rPr lang="el-GR" b="1" dirty="0">
                <a:solidFill>
                  <a:srgbClr val="FFFF00"/>
                </a:solidFill>
              </a:rPr>
              <a:t>σε  </a:t>
            </a:r>
            <a:r>
              <a:rPr lang="en-US" b="1" dirty="0">
                <a:solidFill>
                  <a:srgbClr val="FFFF00"/>
                </a:solidFill>
              </a:rPr>
              <a:t>Parkinson</a:t>
            </a:r>
            <a:r>
              <a:rPr lang="el-GR" b="1" dirty="0">
                <a:solidFill>
                  <a:srgbClr val="FFFF00"/>
                </a:solidFill>
              </a:rPr>
              <a:t> </a:t>
            </a:r>
            <a:r>
              <a:rPr lang="en-US" b="1" dirty="0" err="1">
                <a:solidFill>
                  <a:srgbClr val="FFFF00"/>
                </a:solidFill>
              </a:rPr>
              <a:t>Symmetrel</a:t>
            </a:r>
            <a:r>
              <a:rPr lang="en-US" b="1" dirty="0">
                <a:solidFill>
                  <a:srgbClr val="FFFF00"/>
                </a:solidFill>
              </a:rPr>
              <a:t> caps 100 mg</a:t>
            </a:r>
            <a:endParaRPr lang="el-GR" b="1" dirty="0">
              <a:solidFill>
                <a:srgbClr val="FFFF00"/>
              </a:solidFill>
            </a:endParaRPr>
          </a:p>
        </p:txBody>
      </p:sp>
      <p:pic>
        <p:nvPicPr>
          <p:cNvPr id="4" name="Picture 2" descr="Amantadine United States Pharmacopeia (USP) Reference Standard 665-66-7"/>
          <p:cNvPicPr>
            <a:picLocks noChangeAspect="1" noChangeArrowheads="1"/>
          </p:cNvPicPr>
          <p:nvPr/>
        </p:nvPicPr>
        <p:blipFill>
          <a:blip r:embed="rId2" cstate="print"/>
          <a:srcRect/>
          <a:stretch>
            <a:fillRect/>
          </a:stretch>
        </p:blipFill>
        <p:spPr bwMode="auto">
          <a:xfrm>
            <a:off x="1403648" y="1556792"/>
            <a:ext cx="3168352" cy="403244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p:spPr>
        <p:txBody>
          <a:bodyPr>
            <a:normAutofit/>
          </a:bodyPr>
          <a:lstStyle/>
          <a:p>
            <a:r>
              <a:rPr lang="el-GR" sz="4000" b="1" dirty="0">
                <a:solidFill>
                  <a:srgbClr val="7030A0"/>
                </a:solidFill>
              </a:rPr>
              <a:t>Αντιμετώπιση ασθενειών από ιούς </a:t>
            </a:r>
          </a:p>
        </p:txBody>
      </p:sp>
      <p:sp>
        <p:nvSpPr>
          <p:cNvPr id="3" name="2 - Θέση περιεχομένου"/>
          <p:cNvSpPr>
            <a:spLocks noGrp="1"/>
          </p:cNvSpPr>
          <p:nvPr>
            <p:ph idx="1"/>
          </p:nvPr>
        </p:nvSpPr>
        <p:spPr>
          <a:xfrm>
            <a:off x="457200" y="1268760"/>
            <a:ext cx="8229600" cy="4857403"/>
          </a:xfrm>
        </p:spPr>
        <p:txBody>
          <a:bodyPr>
            <a:normAutofit lnSpcReduction="10000"/>
          </a:bodyPr>
          <a:lstStyle/>
          <a:p>
            <a:r>
              <a:rPr lang="el-GR" b="1" dirty="0">
                <a:solidFill>
                  <a:srgbClr val="7030A0"/>
                </a:solidFill>
              </a:rPr>
              <a:t>Εμβόλια</a:t>
            </a:r>
            <a:r>
              <a:rPr lang="el-GR" dirty="0">
                <a:solidFill>
                  <a:srgbClr val="7030A0"/>
                </a:solidFill>
              </a:rPr>
              <a:t> </a:t>
            </a:r>
            <a:r>
              <a:rPr lang="el-GR" dirty="0"/>
              <a:t> :  μείωση και εξάλειψη ασθενειών και  θανάτων από ιογενείς  λοιμώξεις ( ιλαρά, πολιομυελίτιδα , παρωτίτιδα, ερυθρά)</a:t>
            </a:r>
          </a:p>
          <a:p>
            <a:pPr>
              <a:buNone/>
            </a:pPr>
            <a:r>
              <a:rPr lang="en-US" dirty="0"/>
              <a:t> </a:t>
            </a:r>
          </a:p>
          <a:p>
            <a:r>
              <a:rPr lang="el-GR" dirty="0"/>
              <a:t> </a:t>
            </a:r>
            <a:r>
              <a:rPr lang="el-GR" b="1" dirty="0">
                <a:solidFill>
                  <a:srgbClr val="7030A0"/>
                </a:solidFill>
              </a:rPr>
              <a:t>Δεν υπάρχουν εμβόλια για όλους τους ιούς</a:t>
            </a:r>
          </a:p>
          <a:p>
            <a:endParaRPr lang="el-GR" dirty="0"/>
          </a:p>
          <a:p>
            <a:r>
              <a:rPr lang="el-GR" b="1" dirty="0" err="1">
                <a:solidFill>
                  <a:srgbClr val="7030A0"/>
                </a:solidFill>
              </a:rPr>
              <a:t>Αντιι</a:t>
            </a:r>
            <a:r>
              <a:rPr lang="el-GR" b="1" dirty="0">
                <a:solidFill>
                  <a:srgbClr val="7030A0"/>
                </a:solidFill>
              </a:rPr>
              <a:t>-</a:t>
            </a:r>
            <a:r>
              <a:rPr lang="el-GR" b="1" dirty="0" err="1">
                <a:solidFill>
                  <a:srgbClr val="7030A0"/>
                </a:solidFill>
              </a:rPr>
              <a:t>ϊκά</a:t>
            </a:r>
            <a:r>
              <a:rPr lang="el-GR" b="1" dirty="0">
                <a:solidFill>
                  <a:srgbClr val="7030A0"/>
                </a:solidFill>
              </a:rPr>
              <a:t> φάρμακα </a:t>
            </a:r>
            <a:r>
              <a:rPr lang="el-GR" dirty="0"/>
              <a:t>: διακοπή  αναπαραγωγής του ιού,  αποτροπή βλάβης στον ασθενή-  διαδικασία σύνθεσης δυσχερής και επίπονη</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88832" cy="1143000"/>
          </a:xfrm>
        </p:spPr>
        <p:txBody>
          <a:bodyPr/>
          <a:lstStyle/>
          <a:p>
            <a:r>
              <a:rPr lang="el-GR" dirty="0" err="1">
                <a:solidFill>
                  <a:srgbClr val="FFFF00"/>
                </a:solidFill>
              </a:rPr>
              <a:t>Αντι</a:t>
            </a:r>
            <a:r>
              <a:rPr lang="el-GR" dirty="0">
                <a:solidFill>
                  <a:srgbClr val="FFFF00"/>
                </a:solidFill>
              </a:rPr>
              <a:t>-</a:t>
            </a:r>
            <a:r>
              <a:rPr lang="el-GR" dirty="0" err="1">
                <a:solidFill>
                  <a:srgbClr val="FFFF00"/>
                </a:solidFill>
              </a:rPr>
              <a:t>ιϊκά</a:t>
            </a:r>
            <a:r>
              <a:rPr lang="el-GR" dirty="0">
                <a:solidFill>
                  <a:srgbClr val="FFFF00"/>
                </a:solidFill>
              </a:rPr>
              <a:t>  φάρμακα </a:t>
            </a:r>
            <a:r>
              <a:rPr lang="en-US" dirty="0">
                <a:solidFill>
                  <a:srgbClr val="FFFF00"/>
                </a:solidFill>
              </a:rPr>
              <a:t>RSV</a:t>
            </a:r>
            <a:endParaRPr lang="el-GR" dirty="0">
              <a:solidFill>
                <a:srgbClr val="FFFF00"/>
              </a:solidFill>
            </a:endParaRPr>
          </a:p>
        </p:txBody>
      </p:sp>
      <p:sp>
        <p:nvSpPr>
          <p:cNvPr id="3" name="2 - Θέση περιεχομένου"/>
          <p:cNvSpPr>
            <a:spLocks noGrp="1"/>
          </p:cNvSpPr>
          <p:nvPr>
            <p:ph idx="1"/>
          </p:nvPr>
        </p:nvSpPr>
        <p:spPr/>
        <p:txBody>
          <a:bodyPr>
            <a:normAutofit lnSpcReduction="10000"/>
          </a:bodyPr>
          <a:lstStyle/>
          <a:p>
            <a:r>
              <a:rPr lang="en-US" b="1" dirty="0" err="1">
                <a:solidFill>
                  <a:srgbClr val="FFFF00"/>
                </a:solidFill>
              </a:rPr>
              <a:t>ribavirin</a:t>
            </a:r>
            <a:r>
              <a:rPr lang="en-US" b="1" dirty="0">
                <a:solidFill>
                  <a:srgbClr val="FFFF00"/>
                </a:solidFill>
              </a:rPr>
              <a:t> </a:t>
            </a:r>
            <a:r>
              <a:rPr lang="el-GR" dirty="0">
                <a:solidFill>
                  <a:srgbClr val="FFFF00"/>
                </a:solidFill>
              </a:rPr>
              <a:t>:</a:t>
            </a:r>
            <a:r>
              <a:rPr lang="el-GR" dirty="0"/>
              <a:t> </a:t>
            </a:r>
            <a:r>
              <a:rPr lang="el-GR" dirty="0">
                <a:solidFill>
                  <a:srgbClr val="FFFF00"/>
                </a:solidFill>
              </a:rPr>
              <a:t>φάρμακο εκλογής</a:t>
            </a:r>
            <a:r>
              <a:rPr lang="en-US" dirty="0">
                <a:solidFill>
                  <a:srgbClr val="FFFF00"/>
                </a:solidFill>
              </a:rPr>
              <a:t> </a:t>
            </a:r>
            <a:r>
              <a:rPr lang="el-GR" dirty="0">
                <a:solidFill>
                  <a:srgbClr val="FFFF00"/>
                </a:solidFill>
              </a:rPr>
              <a:t>για θεραπεία  αναπνευστικού </a:t>
            </a:r>
            <a:r>
              <a:rPr lang="el-GR" dirty="0" err="1">
                <a:solidFill>
                  <a:srgbClr val="FFFF00"/>
                </a:solidFill>
              </a:rPr>
              <a:t>συγκυτιακού</a:t>
            </a:r>
            <a:r>
              <a:rPr lang="el-GR" dirty="0">
                <a:solidFill>
                  <a:srgbClr val="FFFF00"/>
                </a:solidFill>
              </a:rPr>
              <a:t> ιού (</a:t>
            </a:r>
            <a:r>
              <a:rPr lang="en-US" dirty="0"/>
              <a:t> </a:t>
            </a:r>
            <a:r>
              <a:rPr lang="en-US" dirty="0">
                <a:solidFill>
                  <a:srgbClr val="FFFF00"/>
                </a:solidFill>
              </a:rPr>
              <a:t>respiratory </a:t>
            </a:r>
            <a:r>
              <a:rPr lang="en-US" dirty="0" err="1">
                <a:solidFill>
                  <a:srgbClr val="FFFF00"/>
                </a:solidFill>
              </a:rPr>
              <a:t>syncytial</a:t>
            </a:r>
            <a:r>
              <a:rPr lang="en-US" dirty="0">
                <a:solidFill>
                  <a:srgbClr val="FFFF00"/>
                </a:solidFill>
              </a:rPr>
              <a:t> virus-</a:t>
            </a:r>
            <a:r>
              <a:rPr lang="el-GR" dirty="0">
                <a:solidFill>
                  <a:srgbClr val="FFFF00"/>
                </a:solidFill>
              </a:rPr>
              <a:t>RSV) σε βρέφη και μικρά παιδιά  σε μορφή αερολύματος (+</a:t>
            </a:r>
            <a:r>
              <a:rPr lang="el-GR" dirty="0" err="1">
                <a:solidFill>
                  <a:srgbClr val="FFFF00"/>
                </a:solidFill>
              </a:rPr>
              <a:t>μονοκλωνικό</a:t>
            </a:r>
            <a:r>
              <a:rPr lang="el-GR" dirty="0">
                <a:solidFill>
                  <a:srgbClr val="FFFF00"/>
                </a:solidFill>
              </a:rPr>
              <a:t> αντίσωμα </a:t>
            </a:r>
            <a:r>
              <a:rPr lang="el-GR" dirty="0" err="1">
                <a:solidFill>
                  <a:srgbClr val="FFFF00"/>
                </a:solidFill>
              </a:rPr>
              <a:t>παλιβιζουμάμπη</a:t>
            </a:r>
            <a:r>
              <a:rPr lang="el-GR" dirty="0">
                <a:solidFill>
                  <a:srgbClr val="FFFF00"/>
                </a:solidFill>
              </a:rPr>
              <a:t> έναντι </a:t>
            </a:r>
            <a:r>
              <a:rPr lang="el-GR" dirty="0" err="1">
                <a:solidFill>
                  <a:srgbClr val="FFFF00"/>
                </a:solidFill>
              </a:rPr>
              <a:t>γλυκοπρωτεΐνης</a:t>
            </a:r>
            <a:r>
              <a:rPr lang="el-GR" dirty="0">
                <a:solidFill>
                  <a:srgbClr val="FFFF00"/>
                </a:solidFill>
              </a:rPr>
              <a:t> επιφάνειας  ιού σε παιδιά υψηλού κινδύνου) και σε δισκία σε ενήλικες</a:t>
            </a:r>
            <a:endParaRPr lang="en-US" dirty="0">
              <a:solidFill>
                <a:srgbClr val="FFFF00"/>
              </a:solidFill>
            </a:endParaRPr>
          </a:p>
          <a:p>
            <a:r>
              <a:rPr lang="el-GR" b="1" dirty="0">
                <a:solidFill>
                  <a:srgbClr val="FFFF00"/>
                </a:solidFill>
              </a:rPr>
              <a:t>Δοκιμάστηκε για </a:t>
            </a:r>
            <a:r>
              <a:rPr lang="el-GR" b="1" dirty="0" err="1">
                <a:solidFill>
                  <a:srgbClr val="FFFF00"/>
                </a:solidFill>
              </a:rPr>
              <a:t>κορωνοϊό</a:t>
            </a:r>
            <a:r>
              <a:rPr lang="el-GR" b="1" dirty="0">
                <a:solidFill>
                  <a:srgbClr val="FFFF00"/>
                </a:solidFill>
              </a:rPr>
              <a:t> - δεν απέδωσε</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solidFill>
                  <a:srgbClr val="FFFF00"/>
                </a:solidFill>
              </a:rPr>
              <a:t>Σύνθεση φαρμάκων </a:t>
            </a:r>
            <a:r>
              <a:rPr lang="en-US" b="1" dirty="0">
                <a:solidFill>
                  <a:srgbClr val="FFFF00"/>
                </a:solidFill>
              </a:rPr>
              <a:t>SARS-CoV-2</a:t>
            </a:r>
            <a:br>
              <a:rPr lang="en-US" dirty="0">
                <a:solidFill>
                  <a:srgbClr val="FFFF00"/>
                </a:solidFill>
              </a:rPr>
            </a:br>
            <a:r>
              <a:rPr lang="en-US" dirty="0">
                <a:solidFill>
                  <a:srgbClr val="FFFF00"/>
                </a:solidFill>
              </a:rPr>
              <a:t> </a:t>
            </a:r>
            <a:r>
              <a:rPr lang="en-US" sz="2700" dirty="0">
                <a:solidFill>
                  <a:srgbClr val="FFFF00"/>
                </a:solidFill>
              </a:rPr>
              <a:t>severe acute respiratory syndrome  </a:t>
            </a:r>
            <a:r>
              <a:rPr lang="en-US" sz="2700" dirty="0" err="1">
                <a:solidFill>
                  <a:srgbClr val="FFFF00"/>
                </a:solidFill>
              </a:rPr>
              <a:t>coronavirus</a:t>
            </a:r>
            <a:r>
              <a:rPr lang="en-US" sz="2700" dirty="0">
                <a:solidFill>
                  <a:srgbClr val="FFFF00"/>
                </a:solidFill>
              </a:rPr>
              <a:t> 2</a:t>
            </a:r>
            <a:endParaRPr lang="el-GR" sz="2700" dirty="0">
              <a:solidFill>
                <a:srgbClr val="FFFF00"/>
              </a:solidFill>
            </a:endParaRPr>
          </a:p>
        </p:txBody>
      </p:sp>
      <p:sp>
        <p:nvSpPr>
          <p:cNvPr id="3" name="2 - Θέση περιεχομένου"/>
          <p:cNvSpPr>
            <a:spLocks noGrp="1"/>
          </p:cNvSpPr>
          <p:nvPr>
            <p:ph idx="1"/>
          </p:nvPr>
        </p:nvSpPr>
        <p:spPr/>
        <p:txBody>
          <a:bodyPr>
            <a:normAutofit fontScale="92500"/>
          </a:bodyPr>
          <a:lstStyle/>
          <a:p>
            <a:r>
              <a:rPr lang="en-US" b="1" dirty="0">
                <a:solidFill>
                  <a:srgbClr val="FFFF00"/>
                </a:solidFill>
              </a:rPr>
              <a:t>SARS-CoV-2 </a:t>
            </a:r>
            <a:r>
              <a:rPr lang="el-GR" b="1" dirty="0">
                <a:solidFill>
                  <a:srgbClr val="FFFF00"/>
                </a:solidFill>
              </a:rPr>
              <a:t> τρίτη</a:t>
            </a:r>
            <a:r>
              <a:rPr lang="en-US" b="1" dirty="0">
                <a:solidFill>
                  <a:srgbClr val="FFFF00"/>
                </a:solidFill>
              </a:rPr>
              <a:t> </a:t>
            </a:r>
            <a:r>
              <a:rPr lang="el-GR" b="1" dirty="0">
                <a:solidFill>
                  <a:srgbClr val="FFFF00"/>
                </a:solidFill>
              </a:rPr>
              <a:t>έξαρση</a:t>
            </a:r>
            <a:r>
              <a:rPr lang="en-US" b="1" dirty="0">
                <a:solidFill>
                  <a:srgbClr val="FFFF00"/>
                </a:solidFill>
              </a:rPr>
              <a:t> </a:t>
            </a:r>
            <a:r>
              <a:rPr lang="en-US" b="1" dirty="0" err="1">
                <a:solidFill>
                  <a:srgbClr val="FFFF00"/>
                </a:solidFill>
              </a:rPr>
              <a:t>coronavirus</a:t>
            </a:r>
            <a:r>
              <a:rPr lang="el-GR" b="1" dirty="0">
                <a:solidFill>
                  <a:srgbClr val="FFFF00"/>
                </a:solidFill>
              </a:rPr>
              <a:t> </a:t>
            </a:r>
          </a:p>
          <a:p>
            <a:r>
              <a:rPr lang="en-US" dirty="0">
                <a:solidFill>
                  <a:srgbClr val="FFFF00"/>
                </a:solidFill>
              </a:rPr>
              <a:t>2002 SARS (Severe acute respiratory syndrome ) </a:t>
            </a:r>
            <a:endParaRPr lang="el-GR" dirty="0">
              <a:solidFill>
                <a:srgbClr val="FFFF00"/>
              </a:solidFill>
            </a:endParaRPr>
          </a:p>
          <a:p>
            <a:r>
              <a:rPr lang="en-US" dirty="0">
                <a:solidFill>
                  <a:srgbClr val="FFFF00"/>
                </a:solidFill>
              </a:rPr>
              <a:t>2012</a:t>
            </a:r>
            <a:r>
              <a:rPr lang="el-GR" dirty="0">
                <a:solidFill>
                  <a:srgbClr val="FFFF00"/>
                </a:solidFill>
              </a:rPr>
              <a:t> </a:t>
            </a:r>
            <a:r>
              <a:rPr lang="en-US" dirty="0">
                <a:solidFill>
                  <a:srgbClr val="FFFF00"/>
                </a:solidFill>
              </a:rPr>
              <a:t> MERS (Middle East respiratory syndrome)</a:t>
            </a:r>
          </a:p>
          <a:p>
            <a:r>
              <a:rPr lang="el-GR" dirty="0">
                <a:solidFill>
                  <a:srgbClr val="FFFF00"/>
                </a:solidFill>
              </a:rPr>
              <a:t>εάν </a:t>
            </a:r>
            <a:r>
              <a:rPr lang="en-US" dirty="0">
                <a:solidFill>
                  <a:srgbClr val="FFFF00"/>
                </a:solidFill>
              </a:rPr>
              <a:t> </a:t>
            </a:r>
            <a:r>
              <a:rPr lang="el-GR" dirty="0">
                <a:solidFill>
                  <a:srgbClr val="FFFF00"/>
                </a:solidFill>
              </a:rPr>
              <a:t>έτοιμα δραστικά φάρμακα για </a:t>
            </a:r>
            <a:r>
              <a:rPr lang="en-US" dirty="0">
                <a:solidFill>
                  <a:srgbClr val="FFFF00"/>
                </a:solidFill>
              </a:rPr>
              <a:t>SARS,</a:t>
            </a:r>
            <a:r>
              <a:rPr lang="el-GR" dirty="0">
                <a:solidFill>
                  <a:srgbClr val="FFFF00"/>
                </a:solidFill>
              </a:rPr>
              <a:t> </a:t>
            </a:r>
            <a:r>
              <a:rPr lang="en-US" dirty="0">
                <a:solidFill>
                  <a:srgbClr val="FFFF00"/>
                </a:solidFill>
              </a:rPr>
              <a:t>MERS, </a:t>
            </a:r>
            <a:r>
              <a:rPr lang="el-GR" dirty="0">
                <a:solidFill>
                  <a:srgbClr val="FFFF00"/>
                </a:solidFill>
              </a:rPr>
              <a:t>θα τα  παρατάσσαμε  άμεσα στην έξαρση του </a:t>
            </a:r>
            <a:r>
              <a:rPr lang="en-US" dirty="0">
                <a:solidFill>
                  <a:srgbClr val="FFFF00"/>
                </a:solidFill>
              </a:rPr>
              <a:t>SARS-CoV-2</a:t>
            </a:r>
            <a:endParaRPr lang="el-GR" dirty="0">
              <a:solidFill>
                <a:srgbClr val="FFFF00"/>
              </a:solidFill>
            </a:endParaRPr>
          </a:p>
          <a:p>
            <a:r>
              <a:rPr lang="el-GR" dirty="0">
                <a:solidFill>
                  <a:srgbClr val="FFFF00"/>
                </a:solidFill>
              </a:rPr>
              <a:t>θα είχαν ίσως βοηθήσει ενώ  </a:t>
            </a:r>
            <a:r>
              <a:rPr lang="el-GR" dirty="0" err="1">
                <a:solidFill>
                  <a:srgbClr val="FFFF00"/>
                </a:solidFill>
              </a:rPr>
              <a:t>παρακευάζονταν</a:t>
            </a:r>
            <a:r>
              <a:rPr lang="el-GR" dirty="0">
                <a:solidFill>
                  <a:srgbClr val="FFFF00"/>
                </a:solidFill>
              </a:rPr>
              <a:t> εμβόλια και άλλα μέσα θεραπευτικά</a:t>
            </a:r>
          </a:p>
          <a:p>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solidFill>
                  <a:srgbClr val="FFFF00"/>
                </a:solidFill>
              </a:rPr>
              <a:t> φαρμακολογικοί στόχοι SARSCoV-2</a:t>
            </a:r>
            <a:r>
              <a:rPr lang="en-US" dirty="0">
                <a:solidFill>
                  <a:srgbClr val="FFFF00"/>
                </a:solidFill>
              </a:rPr>
              <a:t>- </a:t>
            </a:r>
            <a:r>
              <a:rPr lang="el-GR" b="1" dirty="0" err="1">
                <a:solidFill>
                  <a:srgbClr val="FFFF00"/>
                </a:solidFill>
              </a:rPr>
              <a:t>αντι</a:t>
            </a:r>
            <a:r>
              <a:rPr lang="el-GR" b="1" dirty="0">
                <a:solidFill>
                  <a:srgbClr val="FFFF00"/>
                </a:solidFill>
              </a:rPr>
              <a:t>-</a:t>
            </a:r>
            <a:r>
              <a:rPr lang="el-GR" b="1" dirty="0" err="1">
                <a:solidFill>
                  <a:srgbClr val="FFFF00"/>
                </a:solidFill>
              </a:rPr>
              <a:t>ιΐκά</a:t>
            </a:r>
            <a:r>
              <a:rPr lang="el-GR" b="1" dirty="0">
                <a:solidFill>
                  <a:srgbClr val="FFFF00"/>
                </a:solidFill>
              </a:rPr>
              <a:t> φάρμακα </a:t>
            </a:r>
          </a:p>
        </p:txBody>
      </p:sp>
      <p:sp>
        <p:nvSpPr>
          <p:cNvPr id="3" name="2 - Θέση περιεχομένου"/>
          <p:cNvSpPr>
            <a:spLocks noGrp="1"/>
          </p:cNvSpPr>
          <p:nvPr>
            <p:ph idx="1"/>
          </p:nvPr>
        </p:nvSpPr>
        <p:spPr>
          <a:xfrm>
            <a:off x="457200" y="1600201"/>
            <a:ext cx="8229600" cy="4277072"/>
          </a:xfrm>
        </p:spPr>
        <p:txBody>
          <a:bodyPr>
            <a:normAutofit/>
          </a:bodyPr>
          <a:lstStyle/>
          <a:p>
            <a:r>
              <a:rPr lang="el-GR" dirty="0" err="1">
                <a:solidFill>
                  <a:srgbClr val="FFFF00"/>
                </a:solidFill>
              </a:rPr>
              <a:t>πρωτεΐνική</a:t>
            </a:r>
            <a:r>
              <a:rPr lang="el-GR" dirty="0">
                <a:solidFill>
                  <a:srgbClr val="FFFF00"/>
                </a:solidFill>
              </a:rPr>
              <a:t> ακίδα </a:t>
            </a:r>
            <a:r>
              <a:rPr lang="el-GR" dirty="0"/>
              <a:t>:</a:t>
            </a:r>
            <a:r>
              <a:rPr lang="en-US" dirty="0"/>
              <a:t> </a:t>
            </a:r>
            <a:r>
              <a:rPr lang="el-GR" dirty="0"/>
              <a:t>  παρασκευή φαρμάκων  αποτροπής εισόδου στα κύτταρα</a:t>
            </a:r>
          </a:p>
          <a:p>
            <a:r>
              <a:rPr lang="el-GR" dirty="0">
                <a:solidFill>
                  <a:srgbClr val="FFFF00"/>
                </a:solidFill>
              </a:rPr>
              <a:t> κύρια </a:t>
            </a:r>
            <a:r>
              <a:rPr lang="el-GR" dirty="0"/>
              <a:t> </a:t>
            </a:r>
            <a:r>
              <a:rPr lang="el-GR" dirty="0" err="1">
                <a:solidFill>
                  <a:srgbClr val="FFFF00"/>
                </a:solidFill>
              </a:rPr>
              <a:t>πρωτεϊνάση</a:t>
            </a:r>
            <a:r>
              <a:rPr lang="el-GR" dirty="0"/>
              <a:t> του ιού </a:t>
            </a:r>
            <a:r>
              <a:rPr lang="el-GR" dirty="0" err="1">
                <a:solidFill>
                  <a:srgbClr val="FFFF00"/>
                </a:solidFill>
              </a:rPr>
              <a:t>Mpro</a:t>
            </a:r>
            <a:r>
              <a:rPr lang="el-GR" dirty="0">
                <a:solidFill>
                  <a:srgbClr val="FFFF00"/>
                </a:solidFill>
              </a:rPr>
              <a:t> (ή 3CLpro) </a:t>
            </a:r>
            <a:r>
              <a:rPr lang="el-GR" dirty="0"/>
              <a:t>μέσω </a:t>
            </a:r>
            <a:r>
              <a:rPr lang="en-US" dirty="0"/>
              <a:t> </a:t>
            </a:r>
            <a:r>
              <a:rPr lang="el-GR" dirty="0"/>
              <a:t>μοριακής μοντελοποίησης</a:t>
            </a:r>
            <a:r>
              <a:rPr lang="en-US" dirty="0"/>
              <a:t> -</a:t>
            </a:r>
            <a:r>
              <a:rPr lang="el-GR" dirty="0"/>
              <a:t> διαθέσιμοι </a:t>
            </a:r>
            <a:r>
              <a:rPr lang="en-US" dirty="0"/>
              <a:t>rhinovirus</a:t>
            </a:r>
            <a:r>
              <a:rPr lang="el-GR" dirty="0"/>
              <a:t> και άλλοι </a:t>
            </a:r>
            <a:r>
              <a:rPr lang="en-US" dirty="0"/>
              <a:t> 3Cpro </a:t>
            </a:r>
            <a:r>
              <a:rPr lang="el-GR" dirty="0"/>
              <a:t>αναστολείς δυνατόν να τροποποιηθούν  και καταστούν χρήσιμοι στην θεραπευτική αντιμετώπιση του </a:t>
            </a:r>
            <a:r>
              <a:rPr lang="el-GR" dirty="0" err="1"/>
              <a:t>κορωνοϊού</a:t>
            </a:r>
            <a:endParaRPr lang="en-US" dirty="0"/>
          </a:p>
          <a:p>
            <a:pPr>
              <a:buNone/>
            </a:pP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solidFill>
                  <a:srgbClr val="FFFF00"/>
                </a:solidFill>
              </a:rPr>
              <a:t>Αντιιΐκά</a:t>
            </a:r>
            <a:r>
              <a:rPr lang="el-GR" dirty="0">
                <a:solidFill>
                  <a:srgbClr val="FFFF00"/>
                </a:solidFill>
              </a:rPr>
              <a:t>  φάρμακα  </a:t>
            </a:r>
            <a:r>
              <a:rPr lang="en-US" dirty="0" err="1">
                <a:solidFill>
                  <a:srgbClr val="FFFF00"/>
                </a:solidFill>
              </a:rPr>
              <a:t>Covid</a:t>
            </a:r>
            <a:r>
              <a:rPr lang="en-US" dirty="0">
                <a:solidFill>
                  <a:srgbClr val="FFFF00"/>
                </a:solidFill>
              </a:rPr>
              <a:t> </a:t>
            </a:r>
            <a:r>
              <a:rPr lang="el-GR" dirty="0">
                <a:solidFill>
                  <a:srgbClr val="FFFF00"/>
                </a:solidFill>
              </a:rPr>
              <a:t>– 19 </a:t>
            </a:r>
          </a:p>
        </p:txBody>
      </p:sp>
      <p:sp>
        <p:nvSpPr>
          <p:cNvPr id="3" name="2 - Θέση περιεχομένου"/>
          <p:cNvSpPr>
            <a:spLocks noGrp="1"/>
          </p:cNvSpPr>
          <p:nvPr>
            <p:ph idx="1"/>
          </p:nvPr>
        </p:nvSpPr>
        <p:spPr>
          <a:xfrm>
            <a:off x="457200" y="1600200"/>
            <a:ext cx="8229600" cy="4997152"/>
          </a:xfrm>
        </p:spPr>
        <p:txBody>
          <a:bodyPr>
            <a:normAutofit fontScale="25000" lnSpcReduction="20000"/>
          </a:bodyPr>
          <a:lstStyle/>
          <a:p>
            <a:pPr marL="514350" indent="-514350">
              <a:buNone/>
            </a:pPr>
            <a:endParaRPr lang="en-US" dirty="0"/>
          </a:p>
          <a:p>
            <a:pPr lvl="1">
              <a:buNone/>
            </a:pPr>
            <a:r>
              <a:rPr lang="en-US" sz="11200" b="1" dirty="0">
                <a:solidFill>
                  <a:srgbClr val="FFFF00"/>
                </a:solidFill>
                <a:latin typeface="+mj-lt"/>
              </a:rPr>
              <a:t>Ritonavir-boosted nirmatrelvir  </a:t>
            </a:r>
            <a:endParaRPr lang="el-GR" sz="11200" b="1" dirty="0">
              <a:solidFill>
                <a:srgbClr val="FFFF00"/>
              </a:solidFill>
              <a:latin typeface="+mj-lt"/>
            </a:endParaRPr>
          </a:p>
          <a:p>
            <a:pPr lvl="1">
              <a:buNone/>
            </a:pPr>
            <a:r>
              <a:rPr lang="en-US" sz="11200" b="1" dirty="0">
                <a:solidFill>
                  <a:srgbClr val="FFFF00"/>
                </a:solidFill>
                <a:latin typeface="+mj-lt"/>
              </a:rPr>
              <a:t>Remdesivir  </a:t>
            </a:r>
            <a:endParaRPr lang="el-GR" sz="11200" b="1" dirty="0">
              <a:latin typeface="+mj-lt"/>
            </a:endParaRPr>
          </a:p>
          <a:p>
            <a:pPr lvl="1">
              <a:buNone/>
            </a:pPr>
            <a:r>
              <a:rPr lang="en-US" sz="11200" b="1" dirty="0" err="1">
                <a:solidFill>
                  <a:srgbClr val="FFFF00"/>
                </a:solidFill>
                <a:latin typeface="+mj-lt"/>
              </a:rPr>
              <a:t>Molnupiravir</a:t>
            </a:r>
            <a:r>
              <a:rPr lang="en-US" sz="11200" b="1" dirty="0">
                <a:solidFill>
                  <a:srgbClr val="FFFF00"/>
                </a:solidFill>
                <a:latin typeface="+mj-lt"/>
              </a:rPr>
              <a:t> </a:t>
            </a:r>
          </a:p>
          <a:p>
            <a:pPr lvl="1">
              <a:buNone/>
            </a:pPr>
            <a:r>
              <a:rPr lang="en-US" sz="11200" b="1" dirty="0" err="1">
                <a:solidFill>
                  <a:srgbClr val="FFFF00"/>
                </a:solidFill>
                <a:latin typeface="+mj-lt"/>
              </a:rPr>
              <a:t>Lopinavir</a:t>
            </a:r>
            <a:r>
              <a:rPr lang="el-GR" sz="11200" b="1" dirty="0">
                <a:solidFill>
                  <a:srgbClr val="FFFF00"/>
                </a:solidFill>
                <a:latin typeface="+mj-lt"/>
              </a:rPr>
              <a:t>+</a:t>
            </a:r>
            <a:r>
              <a:rPr lang="en-US" sz="11200" b="1" dirty="0">
                <a:solidFill>
                  <a:srgbClr val="FFFF00"/>
                </a:solidFill>
                <a:latin typeface="+mj-lt"/>
              </a:rPr>
              <a:t> ritonavir </a:t>
            </a:r>
            <a:endParaRPr lang="el-GR" sz="11200" b="1" dirty="0">
              <a:solidFill>
                <a:srgbClr val="FFFF00"/>
              </a:solidFill>
              <a:latin typeface="+mj-lt"/>
            </a:endParaRPr>
          </a:p>
          <a:p>
            <a:pPr>
              <a:buNone/>
            </a:pPr>
            <a:r>
              <a:rPr lang="en-US" sz="11200" b="1" dirty="0">
                <a:solidFill>
                  <a:srgbClr val="FFFF00"/>
                </a:solidFill>
                <a:latin typeface="+mj-lt"/>
              </a:rPr>
              <a:t>    </a:t>
            </a:r>
            <a:r>
              <a:rPr lang="el-GR" sz="11200" b="1" dirty="0">
                <a:solidFill>
                  <a:srgbClr val="FFFF00"/>
                </a:solidFill>
                <a:latin typeface="+mj-lt"/>
              </a:rPr>
              <a:t>  </a:t>
            </a:r>
            <a:r>
              <a:rPr lang="en-US" sz="11200" b="1" dirty="0">
                <a:solidFill>
                  <a:srgbClr val="FFFF00"/>
                </a:solidFill>
                <a:latin typeface="+mj-lt"/>
              </a:rPr>
              <a:t>B</a:t>
            </a:r>
            <a:r>
              <a:rPr lang="el-GR" sz="11200" b="1" dirty="0" err="1">
                <a:solidFill>
                  <a:srgbClr val="FFFF00"/>
                </a:solidFill>
                <a:latin typeface="+mj-lt"/>
              </a:rPr>
              <a:t>aricitinib</a:t>
            </a:r>
            <a:r>
              <a:rPr lang="el-GR" sz="11200" b="1" dirty="0">
                <a:solidFill>
                  <a:srgbClr val="FFFF00"/>
                </a:solidFill>
                <a:latin typeface="+mj-lt"/>
              </a:rPr>
              <a:t> </a:t>
            </a:r>
            <a:endParaRPr lang="en-US" sz="11200" b="1" dirty="0">
              <a:solidFill>
                <a:srgbClr val="FFFF00"/>
              </a:solidFill>
              <a:latin typeface="+mj-lt"/>
            </a:endParaRPr>
          </a:p>
          <a:p>
            <a:pPr>
              <a:buNone/>
            </a:pPr>
            <a:r>
              <a:rPr lang="en-US" sz="11200" b="1" dirty="0">
                <a:solidFill>
                  <a:srgbClr val="FFFF00"/>
                </a:solidFill>
                <a:latin typeface="+mj-lt"/>
              </a:rPr>
              <a:t>      </a:t>
            </a:r>
            <a:r>
              <a:rPr lang="el-GR" sz="11200" b="1" dirty="0" err="1">
                <a:solidFill>
                  <a:srgbClr val="FFFF00"/>
                </a:solidFill>
                <a:latin typeface="+mj-lt"/>
              </a:rPr>
              <a:t>Favipiravir</a:t>
            </a:r>
            <a:r>
              <a:rPr lang="en-US" sz="11200" dirty="0">
                <a:latin typeface="+mj-lt"/>
              </a:rPr>
              <a:t>    </a:t>
            </a:r>
            <a:r>
              <a:rPr lang="en-US" sz="11200" b="1" dirty="0">
                <a:solidFill>
                  <a:srgbClr val="FFFF00"/>
                </a:solidFill>
                <a:latin typeface="+mj-lt"/>
              </a:rPr>
              <a:t> </a:t>
            </a:r>
          </a:p>
          <a:p>
            <a:pPr>
              <a:buNone/>
            </a:pPr>
            <a:r>
              <a:rPr lang="en-US" sz="11200" b="1" dirty="0">
                <a:solidFill>
                  <a:srgbClr val="FFFF00"/>
                </a:solidFill>
                <a:latin typeface="+mj-lt"/>
              </a:rPr>
              <a:t>      A</a:t>
            </a:r>
            <a:r>
              <a:rPr lang="el-GR" sz="11200" b="1" dirty="0" err="1">
                <a:solidFill>
                  <a:srgbClr val="FFFF00"/>
                </a:solidFill>
                <a:latin typeface="+mj-lt"/>
              </a:rPr>
              <a:t>nakinra</a:t>
            </a:r>
            <a:r>
              <a:rPr lang="el-GR" sz="11200" b="1" dirty="0">
                <a:solidFill>
                  <a:srgbClr val="FFFF00"/>
                </a:solidFill>
                <a:latin typeface="+mj-lt"/>
              </a:rPr>
              <a:t>  </a:t>
            </a:r>
            <a:r>
              <a:rPr lang="en-US" sz="11200" b="1" dirty="0">
                <a:solidFill>
                  <a:srgbClr val="FFFF00"/>
                </a:solidFill>
                <a:latin typeface="+mj-lt"/>
              </a:rPr>
              <a:t> </a:t>
            </a:r>
            <a:endParaRPr lang="en-US" sz="11200" dirty="0">
              <a:solidFill>
                <a:srgbClr val="FFFF00"/>
              </a:solidFill>
              <a:latin typeface="+mj-lt"/>
            </a:endParaRPr>
          </a:p>
          <a:p>
            <a:pPr>
              <a:buNone/>
            </a:pPr>
            <a:r>
              <a:rPr lang="el-GR" sz="11200" dirty="0">
                <a:solidFill>
                  <a:srgbClr val="FFFF00"/>
                </a:solidFill>
                <a:latin typeface="+mj-lt"/>
              </a:rPr>
              <a:t>  </a:t>
            </a:r>
          </a:p>
          <a:p>
            <a:pPr>
              <a:buNone/>
            </a:pPr>
            <a:r>
              <a:rPr lang="el-GR" sz="2800" dirty="0">
                <a:solidFill>
                  <a:srgbClr val="FFFF00"/>
                </a:solidFill>
                <a:latin typeface="+mj-lt"/>
              </a:rPr>
              <a:t>    </a:t>
            </a:r>
          </a:p>
          <a:p>
            <a:pPr>
              <a:buNone/>
            </a:pPr>
            <a:r>
              <a:rPr lang="el-GR" sz="8000" dirty="0">
                <a:solidFill>
                  <a:srgbClr val="FFFF00"/>
                </a:solidFill>
                <a:latin typeface="+mj-lt"/>
              </a:rPr>
              <a:t>       Σε  μελέτες  </a:t>
            </a:r>
            <a:r>
              <a:rPr lang="en-US" sz="8000" dirty="0">
                <a:solidFill>
                  <a:srgbClr val="FFFF00"/>
                </a:solidFill>
              </a:rPr>
              <a:t>drug repurposing </a:t>
            </a:r>
            <a:r>
              <a:rPr lang="el-GR" sz="8000" dirty="0">
                <a:solidFill>
                  <a:srgbClr val="FFFF00"/>
                </a:solidFill>
              </a:rPr>
              <a:t> εξετάστηκαν και άλλα γνωστά  εν χρήσει  </a:t>
            </a:r>
            <a:r>
              <a:rPr lang="el-GR" sz="8000" dirty="0" err="1">
                <a:solidFill>
                  <a:srgbClr val="FFFF00"/>
                </a:solidFill>
              </a:rPr>
              <a:t>αντιϊκά</a:t>
            </a:r>
            <a:r>
              <a:rPr lang="el-GR" sz="8000" dirty="0">
                <a:solidFill>
                  <a:srgbClr val="FFFF00"/>
                </a:solidFill>
              </a:rPr>
              <a:t> φάρμακα (</a:t>
            </a:r>
            <a:r>
              <a:rPr lang="en-US" sz="8000" dirty="0" err="1">
                <a:solidFill>
                  <a:srgbClr val="FFFF00"/>
                </a:solidFill>
              </a:rPr>
              <a:t>ribavirin</a:t>
            </a:r>
            <a:r>
              <a:rPr lang="en-US" sz="8000" dirty="0">
                <a:solidFill>
                  <a:srgbClr val="FFFF00"/>
                </a:solidFill>
              </a:rPr>
              <a:t> , </a:t>
            </a:r>
            <a:r>
              <a:rPr lang="en-US" sz="8000" dirty="0" err="1">
                <a:solidFill>
                  <a:srgbClr val="FFFF00"/>
                </a:solidFill>
              </a:rPr>
              <a:t>oseltamivir</a:t>
            </a:r>
            <a:r>
              <a:rPr lang="en-US" sz="8000" dirty="0">
                <a:solidFill>
                  <a:srgbClr val="FFFF00"/>
                </a:solidFill>
              </a:rPr>
              <a:t> </a:t>
            </a:r>
            <a:r>
              <a:rPr lang="el-GR" sz="8000" dirty="0">
                <a:solidFill>
                  <a:srgbClr val="FFFF00"/>
                </a:solidFill>
              </a:rPr>
              <a:t>κ.α.</a:t>
            </a:r>
            <a:r>
              <a:rPr lang="en-US" sz="8000" dirty="0">
                <a:solidFill>
                  <a:srgbClr val="FFFF00"/>
                </a:solidFill>
              </a:rPr>
              <a:t>)</a:t>
            </a:r>
            <a:r>
              <a:rPr lang="el-GR" sz="8000" dirty="0">
                <a:solidFill>
                  <a:srgbClr val="FFFF00"/>
                </a:solidFill>
              </a:rPr>
              <a:t> και το  </a:t>
            </a:r>
            <a:r>
              <a:rPr lang="en-US" sz="8000" dirty="0" err="1">
                <a:solidFill>
                  <a:srgbClr val="FFFF00"/>
                </a:solidFill>
              </a:rPr>
              <a:t>elbasvir</a:t>
            </a:r>
            <a:r>
              <a:rPr lang="el-GR" sz="8000" dirty="0">
                <a:solidFill>
                  <a:srgbClr val="FFFF00"/>
                </a:solidFill>
              </a:rPr>
              <a:t>  (για </a:t>
            </a:r>
            <a:r>
              <a:rPr lang="en-US" sz="8000" dirty="0">
                <a:solidFill>
                  <a:srgbClr val="FFFF00"/>
                </a:solidFill>
              </a:rPr>
              <a:t>HCV)</a:t>
            </a:r>
            <a:r>
              <a:rPr lang="el-GR" sz="8000" dirty="0">
                <a:solidFill>
                  <a:srgbClr val="FFFF00"/>
                </a:solidFill>
              </a:rPr>
              <a:t> ως  δυνητικά  εκλεκτικής και ισχυρής  σύνδεσής του με τρείς </a:t>
            </a:r>
            <a:r>
              <a:rPr lang="el-GR" sz="8000" dirty="0" err="1">
                <a:solidFill>
                  <a:srgbClr val="FFFF00"/>
                </a:solidFill>
              </a:rPr>
              <a:t>πρωτεϊνες</a:t>
            </a:r>
            <a:r>
              <a:rPr lang="el-GR" sz="8000" dirty="0">
                <a:solidFill>
                  <a:srgbClr val="FFFF00"/>
                </a:solidFill>
              </a:rPr>
              <a:t> του </a:t>
            </a:r>
            <a:r>
              <a:rPr lang="en-US" sz="8000" dirty="0">
                <a:solidFill>
                  <a:srgbClr val="FFFF00"/>
                </a:solidFill>
              </a:rPr>
              <a:t>SARS-CoV-2,</a:t>
            </a:r>
            <a:r>
              <a:rPr lang="el-GR" sz="8000" dirty="0">
                <a:solidFill>
                  <a:srgbClr val="FFFF00"/>
                </a:solidFill>
              </a:rPr>
              <a:t> </a:t>
            </a:r>
            <a:r>
              <a:rPr lang="en-US" sz="8000" dirty="0">
                <a:solidFill>
                  <a:srgbClr val="FFFF00"/>
                </a:solidFill>
              </a:rPr>
              <a:t> </a:t>
            </a:r>
            <a:r>
              <a:rPr lang="el-GR" sz="8000" dirty="0">
                <a:solidFill>
                  <a:srgbClr val="FFFF00"/>
                </a:solidFill>
              </a:rPr>
              <a:t>απαραίτητες  για  την αναπαραγωγή του </a:t>
            </a:r>
          </a:p>
          <a:p>
            <a:pPr>
              <a:buNone/>
            </a:pPr>
            <a:endParaRPr lang="el-GR" sz="2400" dirty="0"/>
          </a:p>
          <a:p>
            <a:pPr>
              <a:buNone/>
            </a:pPr>
            <a:endParaRPr lang="en-US" sz="2800" dirty="0">
              <a:solidFill>
                <a:srgbClr val="FFFF00"/>
              </a:solidFill>
              <a:latin typeface="+mj-lt"/>
            </a:endParaRPr>
          </a:p>
          <a:p>
            <a:pPr>
              <a:buNone/>
            </a:pPr>
            <a:r>
              <a:rPr lang="en-US" sz="2800" dirty="0">
                <a:solidFill>
                  <a:srgbClr val="FFFF00"/>
                </a:solidFill>
                <a:latin typeface="+mj-lt"/>
              </a:rPr>
              <a:t>      </a:t>
            </a:r>
            <a:br>
              <a:rPr lang="en-US" sz="2400" dirty="0">
                <a:solidFill>
                  <a:srgbClr val="FFFF00"/>
                </a:solidFill>
                <a:latin typeface="+mj-lt"/>
              </a:rPr>
            </a:br>
            <a:endParaRPr lang="el-GR" dirty="0">
              <a:latin typeface="+mj-lt"/>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74638"/>
            <a:ext cx="9144000" cy="1143000"/>
          </a:xfrm>
        </p:spPr>
        <p:txBody>
          <a:bodyPr>
            <a:noAutofit/>
          </a:bodyPr>
          <a:lstStyle/>
          <a:p>
            <a:r>
              <a:rPr lang="en-US" sz="3600" b="1" dirty="0">
                <a:solidFill>
                  <a:srgbClr val="FFFF00"/>
                </a:solidFill>
              </a:rPr>
              <a:t> </a:t>
            </a:r>
            <a:r>
              <a:rPr lang="en-US" sz="2800" dirty="0">
                <a:solidFill>
                  <a:srgbClr val="FFFF00"/>
                </a:solidFill>
              </a:rPr>
              <a:t>nirmatrelvir 150 mg / ritonavir 100 mg </a:t>
            </a:r>
            <a:br>
              <a:rPr lang="en-US" sz="2800" dirty="0">
                <a:solidFill>
                  <a:srgbClr val="FFFF00"/>
                </a:solidFill>
              </a:rPr>
            </a:br>
            <a:r>
              <a:rPr lang="en-US" sz="2800" dirty="0">
                <a:solidFill>
                  <a:srgbClr val="FFFF00"/>
                </a:solidFill>
              </a:rPr>
              <a:t>2 </a:t>
            </a:r>
            <a:r>
              <a:rPr lang="en-US" sz="2800" dirty="0" err="1">
                <a:solidFill>
                  <a:srgbClr val="FFFF00"/>
                </a:solidFill>
              </a:rPr>
              <a:t>tabl</a:t>
            </a:r>
            <a:r>
              <a:rPr lang="en-US" sz="2800" dirty="0">
                <a:solidFill>
                  <a:srgbClr val="FFFF00"/>
                </a:solidFill>
              </a:rPr>
              <a:t>  + 1 </a:t>
            </a:r>
            <a:r>
              <a:rPr lang="en-US" sz="2800" dirty="0" err="1">
                <a:solidFill>
                  <a:srgbClr val="FFFF00"/>
                </a:solidFill>
              </a:rPr>
              <a:t>tabl</a:t>
            </a:r>
            <a:r>
              <a:rPr lang="en-US" sz="2800" dirty="0">
                <a:solidFill>
                  <a:srgbClr val="FFFF00"/>
                </a:solidFill>
              </a:rPr>
              <a:t>  bid</a:t>
            </a:r>
            <a:endParaRPr lang="el-GR" sz="2800" dirty="0">
              <a:solidFill>
                <a:srgbClr val="FFFF00"/>
              </a:solidFill>
            </a:endParaRPr>
          </a:p>
        </p:txBody>
      </p:sp>
      <p:sp>
        <p:nvSpPr>
          <p:cNvPr id="3" name="2 - Θέση περιεχομένου"/>
          <p:cNvSpPr>
            <a:spLocks noGrp="1"/>
          </p:cNvSpPr>
          <p:nvPr>
            <p:ph idx="1"/>
          </p:nvPr>
        </p:nvSpPr>
        <p:spPr/>
        <p:txBody>
          <a:bodyPr>
            <a:normAutofit fontScale="77500" lnSpcReduction="20000"/>
          </a:bodyPr>
          <a:lstStyle/>
          <a:p>
            <a:r>
              <a:rPr lang="el-GR" dirty="0"/>
              <a:t>αναστολέας της κύριας </a:t>
            </a:r>
            <a:r>
              <a:rPr lang="el-GR" dirty="0" err="1"/>
              <a:t>πρωτεάσης</a:t>
            </a:r>
            <a:r>
              <a:rPr lang="el-GR" dirty="0"/>
              <a:t> (Mpro/3CL</a:t>
            </a:r>
            <a:r>
              <a:rPr lang="el-GR" baseline="30000" dirty="0"/>
              <a:t>pro</a:t>
            </a:r>
            <a:r>
              <a:rPr lang="el-GR" dirty="0"/>
              <a:t>) του ιού SARS-CoV-2</a:t>
            </a:r>
            <a:endParaRPr lang="en-US" dirty="0"/>
          </a:p>
          <a:p>
            <a:r>
              <a:rPr lang="el-GR" b="1" dirty="0">
                <a:solidFill>
                  <a:srgbClr val="FFFF00"/>
                </a:solidFill>
              </a:rPr>
              <a:t>2 δραστικές ουσίες </a:t>
            </a:r>
            <a:r>
              <a:rPr lang="en-US" b="1" dirty="0" err="1">
                <a:solidFill>
                  <a:srgbClr val="FFFF00"/>
                </a:solidFill>
              </a:rPr>
              <a:t>nirmatrelvir</a:t>
            </a:r>
            <a:r>
              <a:rPr lang="el-GR" b="1" dirty="0">
                <a:solidFill>
                  <a:srgbClr val="FFFF00"/>
                </a:solidFill>
              </a:rPr>
              <a:t> (</a:t>
            </a:r>
            <a:r>
              <a:rPr lang="en-US" b="1" dirty="0">
                <a:solidFill>
                  <a:srgbClr val="FFFF00"/>
                </a:solidFill>
              </a:rPr>
              <a:t>3C-like protease inhibitor</a:t>
            </a:r>
            <a:r>
              <a:rPr lang="el-GR" b="1" dirty="0">
                <a:solidFill>
                  <a:srgbClr val="FFFF00"/>
                </a:solidFill>
              </a:rPr>
              <a:t>)</a:t>
            </a:r>
            <a:r>
              <a:rPr lang="en-US" b="1" dirty="0">
                <a:solidFill>
                  <a:srgbClr val="FFFF00"/>
                </a:solidFill>
              </a:rPr>
              <a:t> </a:t>
            </a:r>
            <a:r>
              <a:rPr lang="el-GR" b="1" dirty="0">
                <a:solidFill>
                  <a:srgbClr val="FFFF00"/>
                </a:solidFill>
              </a:rPr>
              <a:t>και </a:t>
            </a:r>
            <a:r>
              <a:rPr lang="en-US" b="1" dirty="0">
                <a:solidFill>
                  <a:srgbClr val="FFFF00"/>
                </a:solidFill>
              </a:rPr>
              <a:t> </a:t>
            </a:r>
            <a:r>
              <a:rPr lang="en-US" b="1" dirty="0" err="1">
                <a:solidFill>
                  <a:srgbClr val="FFFF00"/>
                </a:solidFill>
              </a:rPr>
              <a:t>ritonavir</a:t>
            </a:r>
            <a:r>
              <a:rPr lang="el-GR" b="1" dirty="0">
                <a:solidFill>
                  <a:srgbClr val="FFFF00"/>
                </a:solidFill>
              </a:rPr>
              <a:t>  σε 2 διακριτά δισκία</a:t>
            </a:r>
          </a:p>
          <a:p>
            <a:r>
              <a:rPr lang="en-US" dirty="0"/>
              <a:t> </a:t>
            </a:r>
            <a:r>
              <a:rPr lang="en-US" dirty="0" err="1"/>
              <a:t>nirmatrelvir</a:t>
            </a:r>
            <a:r>
              <a:rPr lang="en-US" dirty="0"/>
              <a:t> (PF-07321332 / </a:t>
            </a:r>
            <a:r>
              <a:rPr lang="el-GR" dirty="0"/>
              <a:t>αναστέλλει πολλαπλασιασμό ιού στον ξενιστή</a:t>
            </a:r>
          </a:p>
          <a:p>
            <a:r>
              <a:rPr lang="en-US" dirty="0"/>
              <a:t> </a:t>
            </a:r>
            <a:r>
              <a:rPr lang="en-US" dirty="0" err="1"/>
              <a:t>ritonavir</a:t>
            </a:r>
            <a:r>
              <a:rPr lang="el-GR" dirty="0"/>
              <a:t> (κλασικό φάρμακο για τον HIV) επιμηκύνει την βιοδιαθεσιμότητα της </a:t>
            </a:r>
            <a:r>
              <a:rPr lang="en-US" dirty="0" err="1"/>
              <a:t>nirmatrelvir</a:t>
            </a:r>
            <a:r>
              <a:rPr lang="en-US" dirty="0"/>
              <a:t> </a:t>
            </a:r>
          </a:p>
          <a:p>
            <a:r>
              <a:rPr lang="en-US" dirty="0"/>
              <a:t>The five-day course of prescription pills reduced the risk of hospitalization or death by 88 percent in a clinical trial</a:t>
            </a:r>
          </a:p>
          <a:p>
            <a:r>
              <a:rPr lang="en-US" b="1" dirty="0"/>
              <a:t> </a:t>
            </a:r>
            <a:r>
              <a:rPr lang="en-US" dirty="0"/>
              <a:t>Covid-19 cases that return after antiviral treatment puzzle </a:t>
            </a:r>
            <a:r>
              <a:rPr lang="en-US" dirty="0" err="1"/>
              <a:t>doctorsBy</a:t>
            </a:r>
            <a:r>
              <a:rPr lang="en-US" dirty="0"/>
              <a:t> Brenda Goodman, CNN</a:t>
            </a:r>
          </a:p>
          <a:p>
            <a:pPr fontAlgn="ctr"/>
            <a:r>
              <a:rPr lang="en-US" dirty="0"/>
              <a:t>Updated 1805 GMT (0205 HKT) April 27, 2022</a:t>
            </a:r>
          </a:p>
          <a:p>
            <a:endParaRPr lang="en-US" dirty="0"/>
          </a:p>
          <a:p>
            <a:endParaRPr lang="en-US" dirty="0"/>
          </a:p>
          <a:p>
            <a:endParaRPr lang="en-US" dirty="0"/>
          </a:p>
          <a:p>
            <a:endParaRPr lang="el-GR" dirty="0"/>
          </a:p>
          <a:p>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a:solidFill>
                  <a:srgbClr val="FFFF00"/>
                </a:solidFill>
              </a:rPr>
              <a:t>R</a:t>
            </a:r>
            <a:r>
              <a:rPr lang="el-GR" dirty="0" err="1">
                <a:solidFill>
                  <a:srgbClr val="FFFF00"/>
                </a:solidFill>
              </a:rPr>
              <a:t>emdesivir</a:t>
            </a:r>
            <a:r>
              <a:rPr lang="en-US" dirty="0">
                <a:solidFill>
                  <a:srgbClr val="FFFF00"/>
                </a:solidFill>
              </a:rPr>
              <a:t> </a:t>
            </a:r>
            <a:r>
              <a:rPr lang="en-US" sz="3600" dirty="0">
                <a:solidFill>
                  <a:srgbClr val="FFFF00"/>
                </a:solidFill>
              </a:rPr>
              <a:t>100 mg concentrate for solution for infusion 100mg </a:t>
            </a:r>
            <a:r>
              <a:rPr lang="en-US" sz="3600" dirty="0" err="1">
                <a:solidFill>
                  <a:srgbClr val="FFFF00"/>
                </a:solidFill>
              </a:rPr>
              <a:t>qd</a:t>
            </a:r>
            <a:r>
              <a:rPr lang="en-US" sz="3600" dirty="0">
                <a:solidFill>
                  <a:srgbClr val="FFFF00"/>
                </a:solidFill>
              </a:rPr>
              <a:t>  iv</a:t>
            </a:r>
            <a:endParaRPr lang="el-GR" sz="3600" dirty="0">
              <a:solidFill>
                <a:srgbClr val="FFFF00"/>
              </a:solidFill>
            </a:endParaRPr>
          </a:p>
        </p:txBody>
      </p:sp>
      <p:sp>
        <p:nvSpPr>
          <p:cNvPr id="3" name="2 - Θέση περιεχομένου"/>
          <p:cNvSpPr>
            <a:spLocks noGrp="1"/>
          </p:cNvSpPr>
          <p:nvPr>
            <p:ph idx="1"/>
          </p:nvPr>
        </p:nvSpPr>
        <p:spPr/>
        <p:txBody>
          <a:bodyPr>
            <a:normAutofit fontScale="92500" lnSpcReduction="10000"/>
          </a:bodyPr>
          <a:lstStyle/>
          <a:p>
            <a:r>
              <a:rPr lang="el-GR" sz="2400" dirty="0" err="1"/>
              <a:t>αντι</a:t>
            </a:r>
            <a:r>
              <a:rPr lang="el-GR" sz="2400" dirty="0"/>
              <a:t>-</a:t>
            </a:r>
            <a:r>
              <a:rPr lang="el-GR" sz="2400" dirty="0" err="1"/>
              <a:t>ιΐκό</a:t>
            </a:r>
            <a:r>
              <a:rPr lang="el-GR" sz="2400" dirty="0"/>
              <a:t> φάρμακο ανακαλύφθηκε </a:t>
            </a:r>
            <a:r>
              <a:rPr lang="el-GR" sz="2400" dirty="0">
                <a:solidFill>
                  <a:srgbClr val="FFFF00"/>
                </a:solidFill>
              </a:rPr>
              <a:t>στην επιδημία </a:t>
            </a:r>
            <a:r>
              <a:rPr lang="el-GR" sz="2400" dirty="0" err="1">
                <a:solidFill>
                  <a:srgbClr val="FFFF00"/>
                </a:solidFill>
              </a:rPr>
              <a:t>Ebola</a:t>
            </a:r>
            <a:r>
              <a:rPr lang="el-GR" sz="2400" dirty="0">
                <a:solidFill>
                  <a:srgbClr val="FFFF00"/>
                </a:solidFill>
              </a:rPr>
              <a:t>  2014 </a:t>
            </a:r>
            <a:r>
              <a:rPr lang="el-GR" sz="2400" dirty="0"/>
              <a:t>από φαρμακευτική </a:t>
            </a:r>
            <a:r>
              <a:rPr lang="el-GR" sz="2400" dirty="0" err="1"/>
              <a:t>Gilead</a:t>
            </a:r>
            <a:endParaRPr lang="el-GR" sz="2400" dirty="0"/>
          </a:p>
          <a:p>
            <a:r>
              <a:rPr lang="el-GR" sz="2400" dirty="0"/>
              <a:t>θεραπεία ασθενών  COVID-19  με ανάγκη παροχής  οξυγόνου (</a:t>
            </a:r>
            <a:r>
              <a:rPr lang="en-US" sz="2400" dirty="0"/>
              <a:t>repurposing</a:t>
            </a:r>
            <a:r>
              <a:rPr lang="el-GR" sz="2400" dirty="0"/>
              <a:t>)</a:t>
            </a:r>
            <a:r>
              <a:rPr lang="en-US" sz="2400" dirty="0"/>
              <a:t> </a:t>
            </a:r>
            <a:endParaRPr lang="el-GR" sz="2400" dirty="0"/>
          </a:p>
          <a:p>
            <a:pPr>
              <a:buNone/>
            </a:pPr>
            <a:r>
              <a:rPr lang="el-GR" sz="2400" dirty="0"/>
              <a:t>      </a:t>
            </a:r>
            <a:r>
              <a:rPr lang="el-GR" sz="2400" dirty="0" err="1"/>
              <a:t>προφάρμακο</a:t>
            </a:r>
            <a:r>
              <a:rPr lang="el-GR" sz="2400" dirty="0"/>
              <a:t>  ανάλογου </a:t>
            </a:r>
            <a:r>
              <a:rPr lang="el-GR" sz="2400" dirty="0" err="1"/>
              <a:t>ριβονουκλεοτιδίου</a:t>
            </a:r>
            <a:r>
              <a:rPr lang="el-GR" sz="2400" dirty="0"/>
              <a:t> </a:t>
            </a:r>
            <a:r>
              <a:rPr lang="el-GR" sz="2400" dirty="0" err="1"/>
              <a:t>αναστολέως</a:t>
            </a:r>
            <a:r>
              <a:rPr lang="el-GR" sz="2400" dirty="0"/>
              <a:t>  </a:t>
            </a:r>
            <a:r>
              <a:rPr lang="en-US" sz="2400" dirty="0"/>
              <a:t>RNA </a:t>
            </a:r>
            <a:r>
              <a:rPr lang="el-GR" sz="2400" dirty="0"/>
              <a:t> </a:t>
            </a:r>
            <a:r>
              <a:rPr lang="el-GR" sz="2400" dirty="0" err="1"/>
              <a:t>πολυμεράσης</a:t>
            </a:r>
            <a:r>
              <a:rPr lang="el-GR" sz="2400" dirty="0"/>
              <a:t>  ιού </a:t>
            </a:r>
          </a:p>
          <a:p>
            <a:pPr>
              <a:buNone/>
            </a:pPr>
            <a:r>
              <a:rPr lang="el-GR" sz="2400" dirty="0"/>
              <a:t>      ενδοκυτταρική απελευθέρωση </a:t>
            </a:r>
            <a:r>
              <a:rPr lang="el-GR" sz="2400" dirty="0" err="1"/>
              <a:t>μονοφωσφορικού</a:t>
            </a:r>
            <a:r>
              <a:rPr lang="el-GR" sz="2400" dirty="0"/>
              <a:t> GS-441524 </a:t>
            </a:r>
          </a:p>
          <a:p>
            <a:pPr>
              <a:buNone/>
            </a:pPr>
            <a:r>
              <a:rPr lang="el-GR" sz="2400" dirty="0"/>
              <a:t>      </a:t>
            </a:r>
            <a:r>
              <a:rPr lang="el-GR" sz="2400" dirty="0" err="1"/>
              <a:t>βιομετατροπή</a:t>
            </a:r>
            <a:r>
              <a:rPr lang="el-GR" sz="2400" dirty="0"/>
              <a:t> σε </a:t>
            </a:r>
            <a:r>
              <a:rPr lang="el-GR" sz="2400" dirty="0" err="1"/>
              <a:t>τριφωσφορικό</a:t>
            </a:r>
            <a:r>
              <a:rPr lang="el-GR" sz="2400" dirty="0"/>
              <a:t> GS-441524 </a:t>
            </a:r>
          </a:p>
          <a:p>
            <a:r>
              <a:rPr lang="el-GR" sz="2400" dirty="0"/>
              <a:t>συγκεντρώσεις στο  αίμα μειώνονται σε </a:t>
            </a:r>
            <a:r>
              <a:rPr lang="el-GR" sz="2400" dirty="0" err="1"/>
              <a:t>συγχορήγηση</a:t>
            </a:r>
            <a:r>
              <a:rPr lang="el-GR" sz="2400" dirty="0"/>
              <a:t> </a:t>
            </a:r>
            <a:r>
              <a:rPr lang="el-GR" sz="2400" dirty="0" err="1"/>
              <a:t>επαγωγέων</a:t>
            </a:r>
            <a:r>
              <a:rPr lang="el-GR" sz="2400" dirty="0"/>
              <a:t> P450 : </a:t>
            </a:r>
            <a:r>
              <a:rPr lang="el-GR" sz="2400" dirty="0" err="1"/>
              <a:t>ριφαμπικίνη</a:t>
            </a:r>
            <a:r>
              <a:rPr lang="el-GR" sz="2400" dirty="0"/>
              <a:t>, </a:t>
            </a:r>
            <a:r>
              <a:rPr lang="el-GR" sz="2400" dirty="0" err="1"/>
              <a:t>καρβαμαζεπίνη</a:t>
            </a:r>
            <a:r>
              <a:rPr lang="el-GR" sz="2400" dirty="0"/>
              <a:t>, </a:t>
            </a:r>
            <a:r>
              <a:rPr lang="el-GR" sz="2400" dirty="0" err="1"/>
              <a:t>φαινοβαρβιτάλη</a:t>
            </a:r>
            <a:r>
              <a:rPr lang="el-GR" sz="2400" dirty="0"/>
              <a:t>, </a:t>
            </a:r>
            <a:r>
              <a:rPr lang="el-GR" sz="2400" dirty="0" err="1"/>
              <a:t>φαινυτοΐνη</a:t>
            </a:r>
            <a:r>
              <a:rPr lang="el-GR" sz="2400" dirty="0"/>
              <a:t>, </a:t>
            </a:r>
            <a:r>
              <a:rPr lang="el-GR" sz="2400" dirty="0" err="1"/>
              <a:t>πριμιδόνη</a:t>
            </a:r>
            <a:r>
              <a:rPr lang="el-GR" sz="2400" dirty="0"/>
              <a:t>, </a:t>
            </a:r>
            <a:r>
              <a:rPr lang="el-GR" sz="2400" dirty="0" err="1"/>
              <a:t>βαλσαμόχορτο</a:t>
            </a:r>
            <a:endParaRPr lang="el-GR" sz="2400" dirty="0"/>
          </a:p>
          <a:p>
            <a:r>
              <a:rPr lang="el-GR" sz="2400" dirty="0"/>
              <a:t>ανταγωνιστική επίδραση  </a:t>
            </a:r>
            <a:r>
              <a:rPr lang="el-GR" sz="2400" dirty="0" err="1"/>
              <a:t>χλωροκίνης</a:t>
            </a:r>
            <a:endParaRPr lang="en-US" sz="2400" dirty="0"/>
          </a:p>
          <a:p>
            <a:pPr>
              <a:buNone/>
            </a:pPr>
            <a:r>
              <a:rPr lang="el-GR" sz="2400" dirty="0"/>
              <a:t>        </a:t>
            </a:r>
            <a:endParaRPr lang="en-US" sz="2400" dirty="0"/>
          </a:p>
          <a:p>
            <a:endParaRPr lang="en-US" sz="2200" dirty="0"/>
          </a:p>
          <a:p>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282154"/>
          </a:xfrm>
        </p:spPr>
        <p:txBody>
          <a:bodyPr>
            <a:normAutofit/>
          </a:bodyPr>
          <a:lstStyle/>
          <a:p>
            <a:r>
              <a:rPr lang="en-US" sz="3600" dirty="0">
                <a:solidFill>
                  <a:srgbClr val="FFFF00"/>
                </a:solidFill>
              </a:rPr>
              <a:t>M</a:t>
            </a:r>
            <a:r>
              <a:rPr lang="el-GR" sz="3600" dirty="0" err="1">
                <a:solidFill>
                  <a:srgbClr val="FFFF00"/>
                </a:solidFill>
              </a:rPr>
              <a:t>olnupiravir</a:t>
            </a:r>
            <a:r>
              <a:rPr lang="el-GR" sz="3600" dirty="0">
                <a:solidFill>
                  <a:srgbClr val="FFFF00"/>
                </a:solidFill>
              </a:rPr>
              <a:t> </a:t>
            </a:r>
            <a:r>
              <a:rPr lang="en-US" sz="3600" dirty="0">
                <a:solidFill>
                  <a:srgbClr val="FFFF00"/>
                </a:solidFill>
              </a:rPr>
              <a:t> 200 mg  capsules 800 mg bid</a:t>
            </a:r>
            <a:endParaRPr lang="el-GR" sz="3600" dirty="0">
              <a:solidFill>
                <a:srgbClr val="FFFF00"/>
              </a:solidFill>
            </a:endParaRPr>
          </a:p>
        </p:txBody>
      </p:sp>
      <p:sp>
        <p:nvSpPr>
          <p:cNvPr id="3" name="2 - Θέση περιεχομένου"/>
          <p:cNvSpPr>
            <a:spLocks noGrp="1"/>
          </p:cNvSpPr>
          <p:nvPr>
            <p:ph idx="1"/>
          </p:nvPr>
        </p:nvSpPr>
        <p:spPr/>
        <p:txBody>
          <a:bodyPr>
            <a:normAutofit/>
          </a:bodyPr>
          <a:lstStyle/>
          <a:p>
            <a:r>
              <a:rPr lang="el-GR" dirty="0"/>
              <a:t>    αρχικά για γρίπη</a:t>
            </a:r>
            <a:endParaRPr lang="en-US" dirty="0"/>
          </a:p>
          <a:p>
            <a:pPr>
              <a:buNone/>
            </a:pPr>
            <a:endParaRPr lang="el-GR" dirty="0"/>
          </a:p>
          <a:p>
            <a:r>
              <a:rPr lang="el-GR" dirty="0"/>
              <a:t> </a:t>
            </a:r>
            <a:r>
              <a:rPr lang="el-GR" dirty="0" err="1"/>
              <a:t>προφάρμακο</a:t>
            </a:r>
            <a:r>
              <a:rPr lang="el-GR" dirty="0"/>
              <a:t>   συνθετικού </a:t>
            </a:r>
            <a:r>
              <a:rPr lang="el-GR" dirty="0" err="1"/>
              <a:t>νουκλεοσιδικού</a:t>
            </a:r>
            <a:r>
              <a:rPr lang="el-GR" dirty="0"/>
              <a:t> παραγώγου </a:t>
            </a:r>
            <a:r>
              <a:rPr lang="el-GR" i="1" dirty="0"/>
              <a:t>N4-hydroxy </a:t>
            </a:r>
            <a:r>
              <a:rPr lang="el-GR" i="1" dirty="0" err="1"/>
              <a:t>cytidine</a:t>
            </a:r>
            <a:r>
              <a:rPr lang="el-GR" dirty="0"/>
              <a:t> (EIDD-1931)</a:t>
            </a:r>
            <a:endParaRPr lang="en-US" dirty="0"/>
          </a:p>
          <a:p>
            <a:pPr marL="0" indent="0">
              <a:buNone/>
            </a:pPr>
            <a:r>
              <a:rPr lang="el-GR" dirty="0"/>
              <a:t> </a:t>
            </a:r>
          </a:p>
          <a:p>
            <a:r>
              <a:rPr lang="el-GR" dirty="0"/>
              <a:t> εισαγωγή σφαλμάτων αντιγραφής κατά τη διαδικασία αντιγραφής του </a:t>
            </a:r>
            <a:r>
              <a:rPr lang="el-GR" dirty="0" err="1"/>
              <a:t>ιΐκού</a:t>
            </a:r>
            <a:r>
              <a:rPr lang="el-GR" dirty="0"/>
              <a:t> RNA</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a:t> </a:t>
            </a:r>
            <a:r>
              <a:rPr lang="en-US" sz="3600" dirty="0" err="1">
                <a:solidFill>
                  <a:srgbClr val="FFFF00"/>
                </a:solidFill>
              </a:rPr>
              <a:t>Lopinavir</a:t>
            </a:r>
            <a:r>
              <a:rPr lang="el-GR" sz="3600" dirty="0">
                <a:solidFill>
                  <a:srgbClr val="FFFF00"/>
                </a:solidFill>
              </a:rPr>
              <a:t>+</a:t>
            </a:r>
            <a:r>
              <a:rPr lang="en-US" sz="3600" dirty="0">
                <a:solidFill>
                  <a:srgbClr val="FFFF00"/>
                </a:solidFill>
              </a:rPr>
              <a:t> ritonavir  (80 mg + 20 mg) / ml </a:t>
            </a:r>
            <a:br>
              <a:rPr lang="en-US" sz="3600" dirty="0">
                <a:solidFill>
                  <a:srgbClr val="FFFF00"/>
                </a:solidFill>
              </a:rPr>
            </a:br>
            <a:r>
              <a:rPr lang="en-US" sz="3600" dirty="0">
                <a:solidFill>
                  <a:srgbClr val="FFFF00"/>
                </a:solidFill>
              </a:rPr>
              <a:t>oral solution</a:t>
            </a:r>
            <a:r>
              <a:rPr lang="el-GR" sz="3600" dirty="0">
                <a:solidFill>
                  <a:srgbClr val="FFFF00"/>
                </a:solidFill>
              </a:rPr>
              <a:t>  </a:t>
            </a:r>
            <a:r>
              <a:rPr lang="en-US" sz="3600" dirty="0">
                <a:solidFill>
                  <a:srgbClr val="FFFF00"/>
                </a:solidFill>
              </a:rPr>
              <a:t>- </a:t>
            </a:r>
            <a:r>
              <a:rPr lang="el-GR" sz="3600" dirty="0">
                <a:solidFill>
                  <a:srgbClr val="FFFF00"/>
                </a:solidFill>
              </a:rPr>
              <a:t> 5 </a:t>
            </a:r>
            <a:r>
              <a:rPr lang="en-US" sz="3600" dirty="0">
                <a:solidFill>
                  <a:srgbClr val="FFFF00"/>
                </a:solidFill>
              </a:rPr>
              <a:t>ml bid</a:t>
            </a:r>
            <a:endParaRPr lang="el-GR" sz="3600" dirty="0">
              <a:solidFill>
                <a:srgbClr val="FFFF00"/>
              </a:solidFill>
            </a:endParaRPr>
          </a:p>
        </p:txBody>
      </p:sp>
      <p:sp>
        <p:nvSpPr>
          <p:cNvPr id="3" name="2 - Θέση περιεχομένου"/>
          <p:cNvSpPr>
            <a:spLocks noGrp="1"/>
          </p:cNvSpPr>
          <p:nvPr>
            <p:ph idx="1"/>
          </p:nvPr>
        </p:nvSpPr>
        <p:spPr>
          <a:xfrm>
            <a:off x="457200" y="1916832"/>
            <a:ext cx="8229600" cy="4392488"/>
          </a:xfrm>
        </p:spPr>
        <p:txBody>
          <a:bodyPr>
            <a:normAutofit fontScale="25000" lnSpcReduction="20000"/>
          </a:bodyPr>
          <a:lstStyle/>
          <a:p>
            <a:endParaRPr lang="en-US" dirty="0"/>
          </a:p>
          <a:p>
            <a:endParaRPr lang="en-US" sz="3300" dirty="0"/>
          </a:p>
          <a:p>
            <a:r>
              <a:rPr lang="en-US" sz="8000" b="1" dirty="0">
                <a:solidFill>
                  <a:srgbClr val="FFFF00"/>
                </a:solidFill>
              </a:rPr>
              <a:t>L</a:t>
            </a:r>
            <a:r>
              <a:rPr lang="el-GR" sz="8000" b="1" dirty="0" err="1">
                <a:solidFill>
                  <a:srgbClr val="FFFF00"/>
                </a:solidFill>
              </a:rPr>
              <a:t>opinavir</a:t>
            </a:r>
            <a:r>
              <a:rPr lang="el-GR" sz="8000" b="1" dirty="0">
                <a:solidFill>
                  <a:srgbClr val="FFFF00"/>
                </a:solidFill>
              </a:rPr>
              <a:t>  </a:t>
            </a:r>
            <a:r>
              <a:rPr lang="el-GR" sz="8000" dirty="0"/>
              <a:t>: </a:t>
            </a:r>
            <a:r>
              <a:rPr lang="el-GR" sz="8000" dirty="0" err="1"/>
              <a:t>αντιρετροϊκό</a:t>
            </a:r>
            <a:r>
              <a:rPr lang="el-GR" sz="8000" dirty="0"/>
              <a:t> της κατηγορίας αναστολέα </a:t>
            </a:r>
            <a:r>
              <a:rPr lang="el-GR" sz="8000" dirty="0" err="1"/>
              <a:t>πρωτεάσης</a:t>
            </a:r>
            <a:r>
              <a:rPr lang="el-GR" sz="8000" dirty="0"/>
              <a:t>. έχει εγκριθεί στις Ηνωμένες Πολιτείες το 2000 για τη θεραπεία λοιμώξεων από τον ιό HIV</a:t>
            </a:r>
          </a:p>
          <a:p>
            <a:pPr>
              <a:buNone/>
            </a:pPr>
            <a:endParaRPr lang="el-GR" sz="8000" dirty="0"/>
          </a:p>
          <a:p>
            <a:r>
              <a:rPr lang="el-GR" sz="8000" dirty="0"/>
              <a:t>ως συνδυασμός σταθερής δόσης με έναν άλλο αναστολέα </a:t>
            </a:r>
            <a:r>
              <a:rPr lang="el-GR" sz="8000" dirty="0" err="1"/>
              <a:t>πρωτεασών</a:t>
            </a:r>
            <a:r>
              <a:rPr lang="el-GR" sz="8000" dirty="0"/>
              <a:t> </a:t>
            </a:r>
            <a:r>
              <a:rPr lang="el-GR" sz="8000" dirty="0" err="1"/>
              <a:t>aspartyl</a:t>
            </a:r>
            <a:r>
              <a:rPr lang="el-GR" sz="8000" dirty="0"/>
              <a:t> HIV-1 και HIV-2, τη </a:t>
            </a:r>
            <a:r>
              <a:rPr lang="en-US" sz="8000" b="1" dirty="0" err="1">
                <a:solidFill>
                  <a:srgbClr val="FFFF00"/>
                </a:solidFill>
              </a:rPr>
              <a:t>ritonavir</a:t>
            </a:r>
            <a:r>
              <a:rPr lang="en-US" sz="8000" dirty="0"/>
              <a:t> </a:t>
            </a:r>
            <a:r>
              <a:rPr lang="el-GR" sz="8000" dirty="0"/>
              <a:t>ως </a:t>
            </a:r>
            <a:r>
              <a:rPr lang="el-GR" sz="8000" dirty="0" err="1"/>
              <a:t>φαρμακοκινητικό</a:t>
            </a:r>
            <a:r>
              <a:rPr lang="el-GR" sz="8000" dirty="0"/>
              <a:t>  ενισχυτή</a:t>
            </a:r>
            <a:r>
              <a:rPr lang="en-US" sz="8000" dirty="0"/>
              <a:t> </a:t>
            </a:r>
          </a:p>
          <a:p>
            <a:endParaRPr lang="el-GR" sz="8000" dirty="0"/>
          </a:p>
          <a:p>
            <a:r>
              <a:rPr lang="el-GR" sz="8000" dirty="0"/>
              <a:t> αναστολή  </a:t>
            </a:r>
            <a:r>
              <a:rPr lang="el-GR" sz="8000" dirty="0" err="1"/>
              <a:t>πρωτεάσης</a:t>
            </a:r>
            <a:r>
              <a:rPr lang="el-GR" sz="8000" dirty="0"/>
              <a:t> HIV αφαιρεί στο ένζυμο την ικανότητα να συνθέτει την πρόδρομη </a:t>
            </a:r>
            <a:r>
              <a:rPr lang="el-GR" sz="8000" dirty="0" err="1"/>
              <a:t>πολυπρωτεΐνη</a:t>
            </a:r>
            <a:r>
              <a:rPr lang="el-GR" sz="8000" dirty="0"/>
              <a:t> </a:t>
            </a:r>
            <a:r>
              <a:rPr lang="el-GR" sz="8000" dirty="0" err="1"/>
              <a:t>gag</a:t>
            </a:r>
            <a:r>
              <a:rPr lang="el-GR" sz="8000" dirty="0"/>
              <a:t>-</a:t>
            </a:r>
            <a:r>
              <a:rPr lang="el-GR" sz="8000" dirty="0" err="1"/>
              <a:t>pol</a:t>
            </a:r>
            <a:r>
              <a:rPr lang="el-GR" sz="8000" dirty="0"/>
              <a:t> οδηγώντας έτσι στην παραγωγή στελεχών HIV ανώριμης μορφολογίας που δεν είναι ικανά να προάγουν νέους κύκλους μόλυνσης</a:t>
            </a:r>
          </a:p>
          <a:p>
            <a:endParaRPr lang="el-GR" dirty="0"/>
          </a:p>
          <a:p>
            <a:r>
              <a:rPr lang="el-GR" sz="9600" b="1" dirty="0">
                <a:solidFill>
                  <a:srgbClr val="FFFF00"/>
                </a:solidFill>
              </a:rPr>
              <a:t> ο συνδυασμός τους  αναστέλλει την </a:t>
            </a:r>
            <a:r>
              <a:rPr lang="el-GR" sz="9600" b="1" dirty="0" err="1">
                <a:solidFill>
                  <a:srgbClr val="FFFF00"/>
                </a:solidFill>
              </a:rPr>
              <a:t>πρωτεάση</a:t>
            </a:r>
            <a:r>
              <a:rPr lang="el-GR" sz="9600" b="1" dirty="0">
                <a:solidFill>
                  <a:srgbClr val="FFFF00"/>
                </a:solidFill>
              </a:rPr>
              <a:t> άλλων ιών, ειδικά των </a:t>
            </a:r>
            <a:r>
              <a:rPr lang="el-GR" sz="9600" b="1" dirty="0" err="1">
                <a:solidFill>
                  <a:srgbClr val="FFFF00"/>
                </a:solidFill>
              </a:rPr>
              <a:t>κορωνοϊών</a:t>
            </a:r>
            <a:endParaRPr lang="el-GR" sz="9600" b="1" dirty="0">
              <a:solidFill>
                <a:srgbClr val="FFFF00"/>
              </a:solidFill>
            </a:endParaRPr>
          </a:p>
          <a:p>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br>
              <a:rPr lang="en-US" u="sng" dirty="0">
                <a:hlinkClick r:id="rId2"/>
              </a:rPr>
            </a:br>
            <a:br>
              <a:rPr lang="el-GR" u="sng" dirty="0"/>
            </a:br>
            <a:r>
              <a:rPr lang="en-US" dirty="0">
                <a:solidFill>
                  <a:srgbClr val="FFFF00"/>
                </a:solidFill>
              </a:rPr>
              <a:t>B</a:t>
            </a:r>
            <a:r>
              <a:rPr lang="el-GR" dirty="0" err="1">
                <a:solidFill>
                  <a:srgbClr val="FFFF00"/>
                </a:solidFill>
              </a:rPr>
              <a:t>aricitinib</a:t>
            </a:r>
            <a:r>
              <a:rPr lang="el-GR" dirty="0">
                <a:solidFill>
                  <a:srgbClr val="FFFF00"/>
                </a:solidFill>
              </a:rPr>
              <a:t>  για </a:t>
            </a:r>
            <a:r>
              <a:rPr lang="en-US" dirty="0">
                <a:solidFill>
                  <a:srgbClr val="FFFF00"/>
                </a:solidFill>
              </a:rPr>
              <a:t>covid -</a:t>
            </a:r>
            <a:r>
              <a:rPr lang="en-US" sz="3600" dirty="0">
                <a:solidFill>
                  <a:srgbClr val="FFFF00"/>
                </a:solidFill>
              </a:rPr>
              <a:t>19 </a:t>
            </a:r>
            <a:br>
              <a:rPr lang="en-US" sz="3600" dirty="0">
                <a:solidFill>
                  <a:srgbClr val="FFFF00"/>
                </a:solidFill>
              </a:rPr>
            </a:br>
            <a:r>
              <a:rPr lang="en-US" sz="3600" dirty="0">
                <a:solidFill>
                  <a:srgbClr val="FFFF00"/>
                </a:solidFill>
              </a:rPr>
              <a:t> 2 mg+4 mg  </a:t>
            </a:r>
            <a:r>
              <a:rPr lang="en-US" sz="3600" dirty="0" err="1">
                <a:solidFill>
                  <a:srgbClr val="FFFF00"/>
                </a:solidFill>
              </a:rPr>
              <a:t>tabl</a:t>
            </a:r>
            <a:r>
              <a:rPr lang="en-US" sz="3600" dirty="0">
                <a:solidFill>
                  <a:srgbClr val="FFFF00"/>
                </a:solidFill>
              </a:rPr>
              <a:t> (1-2 </a:t>
            </a:r>
            <a:r>
              <a:rPr lang="en-US" sz="3600" dirty="0" err="1">
                <a:solidFill>
                  <a:srgbClr val="FFFF00"/>
                </a:solidFill>
              </a:rPr>
              <a:t>tabl</a:t>
            </a:r>
            <a:r>
              <a:rPr lang="en-US" sz="3600" dirty="0">
                <a:solidFill>
                  <a:srgbClr val="FFFF00"/>
                </a:solidFill>
              </a:rPr>
              <a:t> </a:t>
            </a:r>
            <a:r>
              <a:rPr lang="en-US" sz="3600" dirty="0" err="1">
                <a:solidFill>
                  <a:srgbClr val="FFFF00"/>
                </a:solidFill>
              </a:rPr>
              <a:t>qd</a:t>
            </a:r>
            <a:r>
              <a:rPr lang="en-US" sz="3600" dirty="0">
                <a:solidFill>
                  <a:srgbClr val="FFFF00"/>
                </a:solidFill>
              </a:rPr>
              <a:t>)</a:t>
            </a:r>
            <a:br>
              <a:rPr lang="el-GR" dirty="0">
                <a:solidFill>
                  <a:srgbClr val="FFFF00"/>
                </a:solidFill>
              </a:rPr>
            </a:br>
            <a:br>
              <a:rPr lang="el-GR" dirty="0"/>
            </a:br>
            <a:endParaRPr lang="el-GR" dirty="0"/>
          </a:p>
        </p:txBody>
      </p:sp>
      <p:sp>
        <p:nvSpPr>
          <p:cNvPr id="3" name="2 - Θέση περιεχομένου"/>
          <p:cNvSpPr>
            <a:spLocks noGrp="1"/>
          </p:cNvSpPr>
          <p:nvPr>
            <p:ph idx="1"/>
          </p:nvPr>
        </p:nvSpPr>
        <p:spPr/>
        <p:txBody>
          <a:bodyPr>
            <a:normAutofit lnSpcReduction="10000"/>
          </a:bodyPr>
          <a:lstStyle/>
          <a:p>
            <a:r>
              <a:rPr lang="el-GR" dirty="0"/>
              <a:t> </a:t>
            </a:r>
            <a:r>
              <a:rPr lang="el-GR" dirty="0" err="1"/>
              <a:t>baricitinib</a:t>
            </a:r>
            <a:r>
              <a:rPr lang="el-GR" dirty="0"/>
              <a:t> :  εκλεκτικός και αναστρέψιμος </a:t>
            </a:r>
            <a:r>
              <a:rPr lang="el-GR" dirty="0">
                <a:solidFill>
                  <a:srgbClr val="FFFF00"/>
                </a:solidFill>
              </a:rPr>
              <a:t>αναστολέας </a:t>
            </a:r>
            <a:r>
              <a:rPr lang="el-GR" dirty="0" err="1">
                <a:solidFill>
                  <a:srgbClr val="FFFF00"/>
                </a:solidFill>
              </a:rPr>
              <a:t>κινασών</a:t>
            </a:r>
            <a:r>
              <a:rPr lang="el-GR" dirty="0">
                <a:solidFill>
                  <a:srgbClr val="FFFF00"/>
                </a:solidFill>
              </a:rPr>
              <a:t>   JAK1,  JAK2, JAK3 και  </a:t>
            </a:r>
          </a:p>
          <a:p>
            <a:pPr>
              <a:buNone/>
            </a:pPr>
            <a:r>
              <a:rPr lang="el-GR" dirty="0">
                <a:solidFill>
                  <a:srgbClr val="FFFF00"/>
                </a:solidFill>
              </a:rPr>
              <a:t>     </a:t>
            </a:r>
            <a:r>
              <a:rPr lang="el-GR" dirty="0" err="1">
                <a:solidFill>
                  <a:srgbClr val="FFFF00"/>
                </a:solidFill>
              </a:rPr>
              <a:t>τυροσινικής</a:t>
            </a:r>
            <a:r>
              <a:rPr lang="el-GR" dirty="0">
                <a:solidFill>
                  <a:srgbClr val="FFFF00"/>
                </a:solidFill>
              </a:rPr>
              <a:t> </a:t>
            </a:r>
            <a:r>
              <a:rPr lang="el-GR" dirty="0" err="1">
                <a:solidFill>
                  <a:srgbClr val="FFFF00"/>
                </a:solidFill>
              </a:rPr>
              <a:t>Κινάσης</a:t>
            </a:r>
            <a:r>
              <a:rPr lang="el-GR" dirty="0">
                <a:solidFill>
                  <a:srgbClr val="FFFF00"/>
                </a:solidFill>
              </a:rPr>
              <a:t> 2</a:t>
            </a:r>
            <a:endParaRPr lang="en-US" dirty="0">
              <a:solidFill>
                <a:srgbClr val="FFFF00"/>
              </a:solidFill>
            </a:endParaRPr>
          </a:p>
          <a:p>
            <a:r>
              <a:rPr lang="el-GR" dirty="0"/>
              <a:t> </a:t>
            </a:r>
            <a:r>
              <a:rPr lang="el-GR" dirty="0" err="1"/>
              <a:t>κινάσες</a:t>
            </a:r>
            <a:r>
              <a:rPr lang="el-GR" dirty="0"/>
              <a:t> </a:t>
            </a:r>
            <a:r>
              <a:rPr lang="el-GR" dirty="0" err="1"/>
              <a:t>Janus</a:t>
            </a:r>
            <a:r>
              <a:rPr lang="el-GR" dirty="0"/>
              <a:t> (JAK) είναι ένζυμα μεταγωγής ενδοκυτταρικών σημάτων από τους υποδοχείς της κυτταρικής επιφάνειας για </a:t>
            </a:r>
            <a:r>
              <a:rPr lang="el-GR" dirty="0" err="1"/>
              <a:t>κυτταροκίνες</a:t>
            </a:r>
            <a:r>
              <a:rPr lang="el-GR" dirty="0"/>
              <a:t> και αυξητικούς παράγοντες  </a:t>
            </a:r>
            <a:r>
              <a:rPr lang="el-GR" dirty="0" err="1"/>
              <a:t>αιμοποίησης</a:t>
            </a:r>
            <a:r>
              <a:rPr lang="el-GR" dirty="0"/>
              <a:t>, φλεγμονής και  ανοσολογικής λειτουργίας</a:t>
            </a:r>
          </a:p>
          <a:p>
            <a:pPr>
              <a:buNone/>
            </a:pPr>
            <a:endParaRPr lang="el-GR" dirty="0"/>
          </a:p>
          <a:p>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err="1">
                <a:solidFill>
                  <a:srgbClr val="FFFF00"/>
                </a:solidFill>
              </a:rPr>
              <a:t>Favipiravir</a:t>
            </a:r>
            <a:r>
              <a:rPr lang="en-US" dirty="0"/>
              <a:t> </a:t>
            </a:r>
            <a:r>
              <a:rPr lang="en-US" b="1" dirty="0">
                <a:solidFill>
                  <a:srgbClr val="FFFF00"/>
                </a:solidFill>
              </a:rPr>
              <a:t> </a:t>
            </a:r>
            <a:r>
              <a:rPr lang="en-US" b="1" dirty="0" err="1">
                <a:solidFill>
                  <a:srgbClr val="FFFF00"/>
                </a:solidFill>
              </a:rPr>
              <a:t>Tabl</a:t>
            </a:r>
            <a:r>
              <a:rPr lang="en-US" dirty="0">
                <a:solidFill>
                  <a:srgbClr val="FFFF00"/>
                </a:solidFill>
              </a:rPr>
              <a:t> 200mg </a:t>
            </a:r>
            <a:br>
              <a:rPr lang="en-US" dirty="0">
                <a:solidFill>
                  <a:srgbClr val="FFFF00"/>
                </a:solidFill>
              </a:rPr>
            </a:br>
            <a:r>
              <a:rPr lang="en-US" dirty="0">
                <a:solidFill>
                  <a:srgbClr val="FFFF00"/>
                </a:solidFill>
              </a:rPr>
              <a:t>800 mg bid</a:t>
            </a:r>
            <a:endParaRPr lang="el-GR" dirty="0">
              <a:solidFill>
                <a:srgbClr val="FFFF00"/>
              </a:solidFill>
            </a:endParaRPr>
          </a:p>
        </p:txBody>
      </p:sp>
      <p:sp>
        <p:nvSpPr>
          <p:cNvPr id="3" name="2 - Θέση περιεχομένου"/>
          <p:cNvSpPr>
            <a:spLocks noGrp="1"/>
          </p:cNvSpPr>
          <p:nvPr>
            <p:ph idx="1"/>
          </p:nvPr>
        </p:nvSpPr>
        <p:spPr/>
        <p:txBody>
          <a:bodyPr>
            <a:normAutofit fontScale="77500" lnSpcReduction="20000"/>
          </a:bodyPr>
          <a:lstStyle/>
          <a:p>
            <a:endParaRPr lang="en-US" dirty="0"/>
          </a:p>
          <a:p>
            <a:r>
              <a:rPr lang="en-US" dirty="0" err="1"/>
              <a:t>Favipiravir</a:t>
            </a:r>
            <a:r>
              <a:rPr lang="en-US" dirty="0"/>
              <a:t> </a:t>
            </a:r>
            <a:r>
              <a:rPr lang="el-GR" dirty="0"/>
              <a:t>αναστέλλει επιλεκτικά την RΝA </a:t>
            </a:r>
            <a:r>
              <a:rPr lang="el-GR" dirty="0" err="1"/>
              <a:t>πολυμεράση</a:t>
            </a:r>
            <a:r>
              <a:rPr lang="el-GR" dirty="0"/>
              <a:t> (</a:t>
            </a:r>
            <a:r>
              <a:rPr lang="el-GR" dirty="0" err="1"/>
              <a:t>RdRP</a:t>
            </a:r>
            <a:r>
              <a:rPr lang="el-GR" dirty="0"/>
              <a:t>) του ιού της γρίπης Α, Β  και άλλων ιών </a:t>
            </a:r>
            <a:r>
              <a:rPr lang="en-US" dirty="0"/>
              <a:t>Influenza A virus subtypes H1N1, H5N1, H7N9</a:t>
            </a:r>
            <a:br>
              <a:rPr lang="en-US" dirty="0"/>
            </a:br>
            <a:endParaRPr lang="el-GR" dirty="0"/>
          </a:p>
          <a:p>
            <a:r>
              <a:rPr lang="el-GR" dirty="0">
                <a:solidFill>
                  <a:srgbClr val="FFFF00"/>
                </a:solidFill>
              </a:rPr>
              <a:t>Γαλουχία</a:t>
            </a:r>
            <a:r>
              <a:rPr lang="en-US" dirty="0">
                <a:solidFill>
                  <a:srgbClr val="FFFF00"/>
                </a:solidFill>
              </a:rPr>
              <a:t>   </a:t>
            </a:r>
            <a:r>
              <a:rPr lang="el-GR" dirty="0">
                <a:solidFill>
                  <a:srgbClr val="FFFF00"/>
                </a:solidFill>
              </a:rPr>
              <a:t>Κύηση  ΌΧΙ</a:t>
            </a:r>
            <a:br>
              <a:rPr lang="el-GR" dirty="0"/>
            </a:br>
            <a:endParaRPr lang="el-GR" dirty="0"/>
          </a:p>
          <a:p>
            <a:r>
              <a:rPr lang="el-GR" sz="3600" dirty="0">
                <a:solidFill>
                  <a:srgbClr val="FFFF00"/>
                </a:solidFill>
              </a:rPr>
              <a:t>Επαναξιολόγηση στην μάχη κατά του </a:t>
            </a:r>
            <a:r>
              <a:rPr lang="el-GR" sz="3600" dirty="0" err="1">
                <a:solidFill>
                  <a:srgbClr val="FFFF00"/>
                </a:solidFill>
              </a:rPr>
              <a:t>κορωνοϊού</a:t>
            </a:r>
            <a:endParaRPr lang="el-GR" sz="3600" dirty="0">
              <a:solidFill>
                <a:srgbClr val="FFFF00"/>
              </a:solidFill>
            </a:endParaRPr>
          </a:p>
          <a:p>
            <a:endParaRPr lang="el-GR" sz="3600" baseline="30000" dirty="0">
              <a:solidFill>
                <a:srgbClr val="FFFF00"/>
              </a:solidFill>
            </a:endParaRPr>
          </a:p>
          <a:p>
            <a:r>
              <a:rPr lang="el-GR" sz="3600" dirty="0">
                <a:solidFill>
                  <a:srgbClr val="FFFF00"/>
                </a:solidFill>
              </a:rPr>
              <a:t>Αντικρουόμενα αποτελέσματα σε διάφορες κλινικές μελέτες επί της </a:t>
            </a:r>
            <a:r>
              <a:rPr lang="en-US" sz="3600" dirty="0">
                <a:solidFill>
                  <a:srgbClr val="FFFF00"/>
                </a:solidFill>
              </a:rPr>
              <a:t>COVID-19</a:t>
            </a:r>
            <a:r>
              <a:rPr lang="el-GR" sz="3600" dirty="0">
                <a:solidFill>
                  <a:srgbClr val="FFFF00"/>
                </a:solidFill>
              </a:rPr>
              <a:t> </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32656"/>
            <a:ext cx="8229600" cy="720080"/>
          </a:xfrm>
        </p:spPr>
        <p:txBody>
          <a:bodyPr>
            <a:normAutofit/>
          </a:bodyPr>
          <a:lstStyle/>
          <a:p>
            <a:r>
              <a:rPr lang="el-GR" sz="4000" b="1" dirty="0">
                <a:solidFill>
                  <a:srgbClr val="FF0000"/>
                </a:solidFill>
              </a:rPr>
              <a:t>Στόχοι</a:t>
            </a:r>
            <a:r>
              <a:rPr lang="en-US" sz="4000" b="1" dirty="0">
                <a:solidFill>
                  <a:srgbClr val="FF0000"/>
                </a:solidFill>
              </a:rPr>
              <a:t> </a:t>
            </a:r>
            <a:r>
              <a:rPr lang="el-GR" sz="4000" b="1" dirty="0" err="1">
                <a:solidFill>
                  <a:srgbClr val="FF0000"/>
                </a:solidFill>
              </a:rPr>
              <a:t>αντι</a:t>
            </a:r>
            <a:r>
              <a:rPr lang="el-GR" sz="4000" b="1" dirty="0">
                <a:solidFill>
                  <a:srgbClr val="FF0000"/>
                </a:solidFill>
              </a:rPr>
              <a:t>-</a:t>
            </a:r>
            <a:r>
              <a:rPr lang="el-GR" sz="4000" b="1" dirty="0" err="1">
                <a:solidFill>
                  <a:srgbClr val="FF0000"/>
                </a:solidFill>
              </a:rPr>
              <a:t>ιϊκών</a:t>
            </a:r>
            <a:r>
              <a:rPr lang="el-GR" sz="4000" b="1" dirty="0">
                <a:solidFill>
                  <a:srgbClr val="FF0000"/>
                </a:solidFill>
              </a:rPr>
              <a:t> φαρμάκων </a:t>
            </a:r>
          </a:p>
        </p:txBody>
      </p:sp>
      <p:sp>
        <p:nvSpPr>
          <p:cNvPr id="3" name="2 - Θέση περιεχομένου"/>
          <p:cNvSpPr>
            <a:spLocks noGrp="1"/>
          </p:cNvSpPr>
          <p:nvPr>
            <p:ph idx="1"/>
          </p:nvPr>
        </p:nvSpPr>
        <p:spPr>
          <a:xfrm>
            <a:off x="457200" y="1124744"/>
            <a:ext cx="8229600" cy="5400600"/>
          </a:xfrm>
        </p:spPr>
        <p:txBody>
          <a:bodyPr>
            <a:normAutofit fontScale="25000" lnSpcReduction="20000"/>
          </a:bodyPr>
          <a:lstStyle/>
          <a:p>
            <a:pPr>
              <a:buNone/>
            </a:pPr>
            <a:r>
              <a:rPr lang="en-US" sz="9600" b="1" dirty="0"/>
              <a:t> </a:t>
            </a:r>
            <a:r>
              <a:rPr lang="el-GR" sz="9600" b="1" dirty="0"/>
              <a:t> </a:t>
            </a:r>
          </a:p>
          <a:p>
            <a:pPr>
              <a:buNone/>
            </a:pPr>
            <a:r>
              <a:rPr lang="el-GR" sz="9600" b="1" dirty="0"/>
              <a:t>    </a:t>
            </a:r>
            <a:r>
              <a:rPr lang="el-GR" sz="11200" b="1" dirty="0">
                <a:solidFill>
                  <a:srgbClr val="FF0000"/>
                </a:solidFill>
              </a:rPr>
              <a:t>δύσκολη </a:t>
            </a:r>
            <a:r>
              <a:rPr lang="en-US" sz="11200" b="1" dirty="0">
                <a:solidFill>
                  <a:srgbClr val="FF0000"/>
                </a:solidFill>
              </a:rPr>
              <a:t> </a:t>
            </a:r>
            <a:r>
              <a:rPr lang="el-GR" sz="11200" b="1" dirty="0">
                <a:solidFill>
                  <a:srgbClr val="FF0000"/>
                </a:solidFill>
              </a:rPr>
              <a:t>η εξόντωση ιών και ανάπτυξη φαρμάκων   </a:t>
            </a:r>
            <a:r>
              <a:rPr lang="el-GR" sz="9600" b="1" dirty="0"/>
              <a:t>υψηλής εκλεκτικότητας εναντίον τους τα οποία :</a:t>
            </a:r>
          </a:p>
          <a:p>
            <a:pPr>
              <a:buNone/>
            </a:pPr>
            <a:r>
              <a:rPr lang="el-GR" sz="9600" b="1" dirty="0"/>
              <a:t>  </a:t>
            </a:r>
            <a:r>
              <a:rPr lang="el-GR" sz="9600" b="1" dirty="0" err="1"/>
              <a:t>δρούν</a:t>
            </a:r>
            <a:r>
              <a:rPr lang="el-GR" sz="9600" b="1" dirty="0"/>
              <a:t> μόνον στην φάση πολλαπλασιασμού  ιών</a:t>
            </a:r>
          </a:p>
          <a:p>
            <a:pPr>
              <a:buNone/>
            </a:pPr>
            <a:r>
              <a:rPr lang="el-GR" sz="9600" b="1" dirty="0"/>
              <a:t> </a:t>
            </a:r>
            <a:r>
              <a:rPr lang="el-GR" sz="9600" dirty="0"/>
              <a:t> είναι </a:t>
            </a:r>
            <a:r>
              <a:rPr lang="el-GR" sz="11200" b="1" dirty="0">
                <a:solidFill>
                  <a:srgbClr val="FF0000"/>
                </a:solidFill>
              </a:rPr>
              <a:t>κυρίως  </a:t>
            </a:r>
            <a:r>
              <a:rPr lang="el-GR" sz="11200" b="1" dirty="0" err="1">
                <a:solidFill>
                  <a:srgbClr val="FF0000"/>
                </a:solidFill>
              </a:rPr>
              <a:t>νουκλεοτιδικά</a:t>
            </a:r>
            <a:r>
              <a:rPr lang="el-GR" sz="11200" b="1" dirty="0">
                <a:solidFill>
                  <a:srgbClr val="FF0000"/>
                </a:solidFill>
              </a:rPr>
              <a:t> ανάλογα </a:t>
            </a:r>
            <a:r>
              <a:rPr lang="el-GR" sz="9600" dirty="0"/>
              <a:t>(όχι όλα)</a:t>
            </a:r>
          </a:p>
          <a:p>
            <a:pPr>
              <a:buNone/>
            </a:pPr>
            <a:r>
              <a:rPr lang="el-GR" sz="9600" dirty="0"/>
              <a:t>  </a:t>
            </a:r>
            <a:r>
              <a:rPr lang="el-GR" sz="9600" dirty="0" err="1"/>
              <a:t>δρούν</a:t>
            </a:r>
            <a:r>
              <a:rPr lang="el-GR" sz="9600" dirty="0"/>
              <a:t> ως </a:t>
            </a:r>
            <a:r>
              <a:rPr lang="el-GR" sz="9600" dirty="0" err="1"/>
              <a:t>τριφωσφορικά</a:t>
            </a:r>
            <a:r>
              <a:rPr lang="el-GR" sz="9600" dirty="0"/>
              <a:t> (μετατροπή μέσω  ενζύμων ιών</a:t>
            </a:r>
            <a:r>
              <a:rPr lang="en-US" sz="9600" dirty="0"/>
              <a:t>, thymidine kinase </a:t>
            </a:r>
            <a:r>
              <a:rPr lang="el-GR" sz="9600" dirty="0"/>
              <a:t>)</a:t>
            </a:r>
            <a:endParaRPr lang="en-US" sz="9600" dirty="0"/>
          </a:p>
          <a:p>
            <a:pPr>
              <a:buNone/>
            </a:pPr>
            <a:r>
              <a:rPr lang="en-US" sz="9600" dirty="0"/>
              <a:t>    </a:t>
            </a:r>
            <a:r>
              <a:rPr lang="el-GR" sz="9600" dirty="0"/>
              <a:t>Οι ιοί ως μη αυτοτελείς αλλά  αποκλειστικά </a:t>
            </a:r>
            <a:r>
              <a:rPr lang="el-GR" sz="9600" dirty="0" err="1"/>
              <a:t>παρασιτούντες</a:t>
            </a:r>
            <a:r>
              <a:rPr lang="el-GR" sz="9600" dirty="0"/>
              <a:t> οργανισμοί </a:t>
            </a:r>
            <a:r>
              <a:rPr lang="el-GR" sz="9600" u="sng" dirty="0"/>
              <a:t>είναι εξαιρετικά δύσκολο να εξοντωθούν χωρίς παράλληλη βλάβη του </a:t>
            </a:r>
            <a:r>
              <a:rPr lang="el-GR" sz="9600" u="sng" dirty="0" err="1"/>
              <a:t>ξενιστού</a:t>
            </a:r>
            <a:r>
              <a:rPr lang="en-US" sz="9600" u="sng" dirty="0"/>
              <a:t>(</a:t>
            </a:r>
            <a:r>
              <a:rPr lang="el-GR" sz="9600" dirty="0"/>
              <a:t>παρενέργειες των </a:t>
            </a:r>
            <a:r>
              <a:rPr lang="el-GR" sz="9600" dirty="0" err="1"/>
              <a:t>αντιϊκών</a:t>
            </a:r>
            <a:r>
              <a:rPr lang="el-GR" sz="9600" dirty="0"/>
              <a:t> φαρμάκων</a:t>
            </a:r>
            <a:r>
              <a:rPr lang="en-US" sz="9600" dirty="0"/>
              <a:t>)</a:t>
            </a:r>
            <a:r>
              <a:rPr lang="el-GR" sz="9600" dirty="0"/>
              <a:t> </a:t>
            </a:r>
            <a:endParaRPr lang="el-GR" sz="9600" u="sng" dirty="0"/>
          </a:p>
          <a:p>
            <a:pPr>
              <a:buNone/>
            </a:pPr>
            <a:r>
              <a:rPr lang="el-GR" sz="9600" b="1" dirty="0"/>
              <a:t>  </a:t>
            </a:r>
            <a:r>
              <a:rPr lang="el-GR" sz="11200" b="1" dirty="0">
                <a:solidFill>
                  <a:srgbClr val="FF0000"/>
                </a:solidFill>
              </a:rPr>
              <a:t>παρεμβαίνουν σε </a:t>
            </a:r>
            <a:r>
              <a:rPr lang="el-GR" sz="11200" b="1" dirty="0" err="1">
                <a:solidFill>
                  <a:srgbClr val="FF0000"/>
                </a:solidFill>
              </a:rPr>
              <a:t>ιϊκά</a:t>
            </a:r>
            <a:r>
              <a:rPr lang="el-GR" sz="11200" b="1" dirty="0">
                <a:solidFill>
                  <a:srgbClr val="FF0000"/>
                </a:solidFill>
              </a:rPr>
              <a:t> ένζυμα αναπαραγωγικών  σταδίων </a:t>
            </a:r>
            <a:r>
              <a:rPr lang="el-GR" sz="9600" b="1" dirty="0"/>
              <a:t>:</a:t>
            </a:r>
            <a:r>
              <a:rPr lang="en-US" sz="9600" b="1" dirty="0"/>
              <a:t>  </a:t>
            </a:r>
            <a:r>
              <a:rPr lang="el-GR" sz="9600" b="1" dirty="0"/>
              <a:t> αναστολή  </a:t>
            </a:r>
            <a:r>
              <a:rPr lang="el-GR" sz="9600" b="1" dirty="0" err="1"/>
              <a:t>πολυμεράσης</a:t>
            </a:r>
            <a:r>
              <a:rPr lang="el-GR" sz="9600" b="1" dirty="0"/>
              <a:t>,  </a:t>
            </a:r>
            <a:r>
              <a:rPr lang="el-GR" sz="9600" b="1" dirty="0" err="1"/>
              <a:t>πρωτεάσης</a:t>
            </a:r>
            <a:r>
              <a:rPr lang="el-GR" sz="9600" b="1" dirty="0"/>
              <a:t>,  ανάστροφης </a:t>
            </a:r>
            <a:r>
              <a:rPr lang="el-GR" sz="9600" b="1" dirty="0" err="1"/>
              <a:t>μεταγραφάσης</a:t>
            </a:r>
            <a:r>
              <a:rPr lang="el-GR" sz="9600" b="1" dirty="0"/>
              <a:t> </a:t>
            </a:r>
            <a:r>
              <a:rPr lang="el-GR" sz="9600" b="1" dirty="0" err="1"/>
              <a:t>νουκλεο</a:t>
            </a:r>
            <a:r>
              <a:rPr lang="en-US" sz="9600" b="1" dirty="0"/>
              <a:t>(</a:t>
            </a:r>
            <a:r>
              <a:rPr lang="el-GR" sz="9600" b="1" dirty="0"/>
              <a:t>σ)</a:t>
            </a:r>
            <a:r>
              <a:rPr lang="el-GR" sz="9600" b="1" dirty="0" err="1"/>
              <a:t>τιδίων</a:t>
            </a:r>
            <a:r>
              <a:rPr lang="el-GR" sz="9600" b="1" dirty="0"/>
              <a:t>, </a:t>
            </a:r>
            <a:r>
              <a:rPr lang="el-GR" sz="9600" b="1" dirty="0" err="1"/>
              <a:t>ιντεγκράσης</a:t>
            </a:r>
            <a:endParaRPr lang="en-US" sz="9600" b="1" dirty="0"/>
          </a:p>
          <a:p>
            <a:pPr>
              <a:buNone/>
            </a:pPr>
            <a:r>
              <a:rPr lang="el-GR" sz="9600" b="1" dirty="0"/>
              <a:t>   </a:t>
            </a:r>
            <a:r>
              <a:rPr lang="el-GR" sz="11200" b="1" dirty="0">
                <a:solidFill>
                  <a:srgbClr val="FF0000"/>
                </a:solidFill>
              </a:rPr>
              <a:t>αναστολή προσκόλλησης και εισόδου στο κύτταρο</a:t>
            </a:r>
          </a:p>
          <a:p>
            <a:pPr>
              <a:buNone/>
            </a:pPr>
            <a:r>
              <a:rPr lang="en-US" sz="9600" b="1" dirty="0"/>
              <a:t>    </a:t>
            </a:r>
          </a:p>
          <a:p>
            <a:pPr>
              <a:buNone/>
            </a:pPr>
            <a:endParaRPr lang="el-GR" sz="9600" dirty="0"/>
          </a:p>
          <a:p>
            <a:pPr>
              <a:buNone/>
            </a:pPr>
            <a:endParaRPr lang="el-GR" sz="9600" dirty="0"/>
          </a:p>
          <a:p>
            <a:pPr>
              <a:buNone/>
            </a:pPr>
            <a:r>
              <a:rPr lang="el-GR" sz="9600" dirty="0"/>
              <a:t>  </a:t>
            </a:r>
          </a:p>
          <a:p>
            <a:pPr>
              <a:buNone/>
            </a:pPr>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116632"/>
            <a:ext cx="7128792" cy="1359024"/>
          </a:xfrm>
        </p:spPr>
        <p:txBody>
          <a:bodyPr>
            <a:noAutofit/>
          </a:bodyPr>
          <a:lstStyle/>
          <a:p>
            <a:br>
              <a:rPr lang="en-US" sz="3200" dirty="0">
                <a:solidFill>
                  <a:srgbClr val="FFFF00"/>
                </a:solidFill>
              </a:rPr>
            </a:br>
            <a:br>
              <a:rPr lang="en-US" sz="3200" dirty="0">
                <a:solidFill>
                  <a:srgbClr val="FFFF00"/>
                </a:solidFill>
              </a:rPr>
            </a:br>
            <a:r>
              <a:rPr lang="en-US" sz="3600" dirty="0">
                <a:solidFill>
                  <a:srgbClr val="FFFF00"/>
                </a:solidFill>
              </a:rPr>
              <a:t>A</a:t>
            </a:r>
            <a:r>
              <a:rPr lang="el-GR" sz="3600" dirty="0" err="1">
                <a:solidFill>
                  <a:srgbClr val="FFFF00"/>
                </a:solidFill>
              </a:rPr>
              <a:t>nakinra</a:t>
            </a:r>
            <a:r>
              <a:rPr lang="el-GR" sz="3600" dirty="0">
                <a:solidFill>
                  <a:srgbClr val="FFFF00"/>
                </a:solidFill>
              </a:rPr>
              <a:t>  </a:t>
            </a:r>
            <a:br>
              <a:rPr lang="en-US" sz="2800" dirty="0">
                <a:solidFill>
                  <a:srgbClr val="FFFF00"/>
                </a:solidFill>
              </a:rPr>
            </a:br>
            <a:r>
              <a:rPr lang="en-US" sz="2400" dirty="0">
                <a:solidFill>
                  <a:srgbClr val="FFFF00"/>
                </a:solidFill>
              </a:rPr>
              <a:t>100 mg/0.67 ml </a:t>
            </a:r>
            <a:r>
              <a:rPr lang="en-US" sz="2000" dirty="0">
                <a:solidFill>
                  <a:srgbClr val="FFFF00"/>
                </a:solidFill>
              </a:rPr>
              <a:t>solution for injection in pre-filled syringe</a:t>
            </a:r>
            <a:br>
              <a:rPr lang="en-US" sz="2000" dirty="0">
                <a:solidFill>
                  <a:srgbClr val="FFFF00"/>
                </a:solidFill>
              </a:rPr>
            </a:br>
            <a:r>
              <a:rPr lang="en-US" sz="2000" dirty="0">
                <a:solidFill>
                  <a:srgbClr val="FFFF00"/>
                </a:solidFill>
              </a:rPr>
              <a:t>100 mg  </a:t>
            </a:r>
            <a:r>
              <a:rPr lang="en-US" sz="2000" dirty="0" err="1">
                <a:solidFill>
                  <a:srgbClr val="FFFF00"/>
                </a:solidFill>
              </a:rPr>
              <a:t>qd</a:t>
            </a:r>
            <a:r>
              <a:rPr lang="en-US" sz="2000" dirty="0">
                <a:solidFill>
                  <a:srgbClr val="FFFF00"/>
                </a:solidFill>
              </a:rPr>
              <a:t> subcutaneously</a:t>
            </a:r>
            <a:br>
              <a:rPr lang="en-US" sz="2800" dirty="0">
                <a:solidFill>
                  <a:srgbClr val="FFFF00"/>
                </a:solidFill>
              </a:rPr>
            </a:br>
            <a:br>
              <a:rPr lang="el-GR" sz="2800" dirty="0"/>
            </a:br>
            <a:endParaRPr lang="el-GR" sz="2800" dirty="0"/>
          </a:p>
        </p:txBody>
      </p:sp>
      <p:sp>
        <p:nvSpPr>
          <p:cNvPr id="3" name="2 - Θέση περιεχομένου"/>
          <p:cNvSpPr>
            <a:spLocks noGrp="1"/>
          </p:cNvSpPr>
          <p:nvPr>
            <p:ph idx="1"/>
          </p:nvPr>
        </p:nvSpPr>
        <p:spPr>
          <a:xfrm>
            <a:off x="457200" y="1772816"/>
            <a:ext cx="8229600" cy="4353347"/>
          </a:xfrm>
        </p:spPr>
        <p:txBody>
          <a:bodyPr>
            <a:normAutofit fontScale="77500" lnSpcReduction="20000"/>
          </a:bodyPr>
          <a:lstStyle/>
          <a:p>
            <a:pPr>
              <a:buNone/>
            </a:pPr>
            <a:r>
              <a:rPr lang="en-US" dirty="0"/>
              <a:t>      </a:t>
            </a:r>
            <a:r>
              <a:rPr lang="el-GR" dirty="0" err="1"/>
              <a:t>anakinra</a:t>
            </a:r>
            <a:r>
              <a:rPr lang="el-GR" dirty="0"/>
              <a:t>  </a:t>
            </a:r>
            <a:r>
              <a:rPr lang="el-GR" dirty="0" err="1"/>
              <a:t>ανοσοκατασταλτικό</a:t>
            </a:r>
            <a:r>
              <a:rPr lang="el-GR" dirty="0"/>
              <a:t> φάρμακο</a:t>
            </a:r>
            <a:endParaRPr lang="en-US" dirty="0"/>
          </a:p>
          <a:p>
            <a:pPr>
              <a:buNone/>
            </a:pPr>
            <a:r>
              <a:rPr lang="en-US" dirty="0"/>
              <a:t>    </a:t>
            </a:r>
            <a:r>
              <a:rPr lang="el-GR" dirty="0"/>
              <a:t> εξουδετερώνει  βιολογική δραστικότητα  ιντερλευκίνης-1α και -1β αναστέλλοντας ανταγωνιστικά τη δέσμευσή τους στον υποδοχέα τύπου Ι της ιντερλευκίνης-1 βασικής προ-φλεγμονώδους </a:t>
            </a:r>
            <a:r>
              <a:rPr lang="el-GR" dirty="0" err="1"/>
              <a:t>κυτοκίνης</a:t>
            </a:r>
            <a:r>
              <a:rPr lang="el-GR" dirty="0"/>
              <a:t>,  σε διαδικασίες  ανοσοποιητικού που οδηγούν σε φλεγμονή-   ανακούφιση  συμπτωμάτων φλεγμονωδών παθήσεων (ρευματοειδούς </a:t>
            </a:r>
            <a:r>
              <a:rPr lang="el-GR" dirty="0" err="1"/>
              <a:t>αρθρίτιδος</a:t>
            </a:r>
            <a:r>
              <a:rPr lang="el-GR" dirty="0"/>
              <a:t> κλπ</a:t>
            </a:r>
          </a:p>
          <a:p>
            <a:r>
              <a:rPr lang="el-GR" dirty="0">
                <a:solidFill>
                  <a:srgbClr val="FFFF00"/>
                </a:solidFill>
              </a:rPr>
              <a:t>ανοσολογική ανταπόκριση</a:t>
            </a:r>
            <a:r>
              <a:rPr lang="en-US" dirty="0">
                <a:solidFill>
                  <a:srgbClr val="FFFF00"/>
                </a:solidFill>
              </a:rPr>
              <a:t>   </a:t>
            </a:r>
            <a:r>
              <a:rPr lang="el-GR" dirty="0">
                <a:solidFill>
                  <a:srgbClr val="FFFF00"/>
                </a:solidFill>
              </a:rPr>
              <a:t>σε ασθενείς  COVID-19,  θεωρείται ότι μειώνει  φλεγμονή </a:t>
            </a:r>
            <a:r>
              <a:rPr lang="el-GR" dirty="0"/>
              <a:t>που σχετίζεται με τη νόσο και </a:t>
            </a:r>
            <a:r>
              <a:rPr lang="el-GR" dirty="0" err="1"/>
              <a:t>κατ΄</a:t>
            </a:r>
            <a:r>
              <a:rPr lang="el-GR" dirty="0"/>
              <a:t> επέκταση  βλάβη των κατώτερων αεραγωγών, αποτρέποντας την ανάπτυξη σοβαρής αναπνευστικής ανεπάρκειας</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a:t>Ιός ευλογιάς :</a:t>
            </a:r>
            <a:r>
              <a:rPr lang="en-US" sz="3600" dirty="0"/>
              <a:t> </a:t>
            </a:r>
            <a:r>
              <a:rPr lang="en-US" sz="2700" b="1" dirty="0"/>
              <a:t>T</a:t>
            </a:r>
            <a:r>
              <a:rPr lang="el-GR" sz="2700" b="1" dirty="0" err="1"/>
              <a:t>ecovirimat</a:t>
            </a:r>
            <a:r>
              <a:rPr lang="en-US" sz="2700" b="1" dirty="0"/>
              <a:t> </a:t>
            </a:r>
            <a:r>
              <a:rPr lang="en-US" sz="2700" dirty="0"/>
              <a:t>- 200mg caps  </a:t>
            </a:r>
            <a:r>
              <a:rPr lang="en-US" sz="2200" dirty="0"/>
              <a:t>600mg bid-</a:t>
            </a:r>
            <a:r>
              <a:rPr lang="en-US" sz="2200" b="1" dirty="0"/>
              <a:t> </a:t>
            </a:r>
            <a:r>
              <a:rPr lang="en-US" sz="2200" b="1" dirty="0" err="1"/>
              <a:t>Brincidofovir</a:t>
            </a:r>
            <a:r>
              <a:rPr lang="en-US" sz="2200" dirty="0"/>
              <a:t>, 100 mg </a:t>
            </a:r>
            <a:r>
              <a:rPr lang="en-US" sz="2200" dirty="0" err="1"/>
              <a:t>tabl</a:t>
            </a:r>
            <a:r>
              <a:rPr lang="en-US" sz="2200" dirty="0"/>
              <a:t> </a:t>
            </a:r>
            <a:r>
              <a:rPr lang="el-GR" sz="2200" dirty="0"/>
              <a:t>-</a:t>
            </a:r>
            <a:r>
              <a:rPr lang="en-US" sz="2000" dirty="0"/>
              <a:t>200 mg  once weekly  2 doses ( Days 1 </a:t>
            </a:r>
            <a:r>
              <a:rPr lang="el-GR" sz="2000" dirty="0"/>
              <a:t>-</a:t>
            </a:r>
            <a:r>
              <a:rPr lang="en-US" sz="2000" dirty="0"/>
              <a:t> 8)</a:t>
            </a:r>
            <a:endParaRPr lang="el-GR" sz="2000" dirty="0"/>
          </a:p>
        </p:txBody>
      </p:sp>
      <p:sp>
        <p:nvSpPr>
          <p:cNvPr id="3" name="2 - Θέση περιεχομένου"/>
          <p:cNvSpPr>
            <a:spLocks noGrp="1"/>
          </p:cNvSpPr>
          <p:nvPr>
            <p:ph idx="1"/>
          </p:nvPr>
        </p:nvSpPr>
        <p:spPr/>
        <p:txBody>
          <a:bodyPr>
            <a:normAutofit fontScale="70000" lnSpcReduction="20000"/>
          </a:bodyPr>
          <a:lstStyle/>
          <a:p>
            <a:r>
              <a:rPr lang="en-US" b="1" dirty="0" err="1"/>
              <a:t>T</a:t>
            </a:r>
            <a:r>
              <a:rPr lang="el-GR" b="1" dirty="0" err="1"/>
              <a:t>ecovirimat</a:t>
            </a:r>
            <a:r>
              <a:rPr lang="el-GR" b="1" dirty="0"/>
              <a:t>  </a:t>
            </a:r>
            <a:r>
              <a:rPr lang="el-GR" dirty="0"/>
              <a:t>θεραπεία ιού της ευλογιάς </a:t>
            </a:r>
            <a:r>
              <a:rPr lang="en-US" dirty="0"/>
              <a:t>(</a:t>
            </a:r>
            <a:r>
              <a:rPr lang="el-GR" dirty="0"/>
              <a:t>εκρίζωση1980 )</a:t>
            </a:r>
            <a:endParaRPr lang="en-US" dirty="0"/>
          </a:p>
          <a:p>
            <a:r>
              <a:rPr lang="el-GR" dirty="0"/>
              <a:t>αναστέλλει  δραστικότητα  πρωτεΐνης VP37 του ιού </a:t>
            </a:r>
            <a:r>
              <a:rPr lang="el-GR" dirty="0" err="1"/>
              <a:t>orthopox</a:t>
            </a:r>
            <a:r>
              <a:rPr lang="el-GR" dirty="0"/>
              <a:t>, η οποία κωδικοποιείται από ένα υψηλά διατηρημένο γονίδιο σε όλα τα μέλη του γένους ιού </a:t>
            </a:r>
            <a:r>
              <a:rPr lang="el-GR" dirty="0" err="1"/>
              <a:t>orthopox</a:t>
            </a:r>
            <a:r>
              <a:rPr lang="en-US" dirty="0"/>
              <a:t> (</a:t>
            </a:r>
            <a:r>
              <a:rPr lang="en-US" b="1" dirty="0"/>
              <a:t>smallpox - </a:t>
            </a:r>
            <a:r>
              <a:rPr lang="en-US" b="1" dirty="0" err="1"/>
              <a:t>monkeypox</a:t>
            </a:r>
            <a:r>
              <a:rPr lang="en-US" dirty="0"/>
              <a:t>)</a:t>
            </a:r>
          </a:p>
          <a:p>
            <a:r>
              <a:rPr lang="el-GR" dirty="0"/>
              <a:t> εμποδίζει την αλληλεπίδρασή της VP37 με την κυτταρική Rab9 </a:t>
            </a:r>
            <a:r>
              <a:rPr lang="el-GR" dirty="0" err="1"/>
              <a:t>GTPαση</a:t>
            </a:r>
            <a:r>
              <a:rPr lang="el-GR" dirty="0"/>
              <a:t> και ΤΙΡ47, που αποτρέπει το σχηματισμό </a:t>
            </a:r>
            <a:r>
              <a:rPr lang="el-GR" dirty="0" err="1"/>
              <a:t>ιοσωματίων</a:t>
            </a:r>
            <a:r>
              <a:rPr lang="el-GR" dirty="0"/>
              <a:t> με έλυτρο ικανών για την έξοδο τα οποία είναι απαραίτητα για την από κύτταρο σε κύτταρο και σε μεγάλη εμβέλεια διασπορά του ιού</a:t>
            </a:r>
            <a:endParaRPr lang="en-US" b="1" dirty="0"/>
          </a:p>
          <a:p>
            <a:endParaRPr lang="el-GR" b="1" dirty="0"/>
          </a:p>
          <a:p>
            <a:r>
              <a:rPr lang="en-US" b="1" dirty="0" err="1"/>
              <a:t>Brincidofovir</a:t>
            </a:r>
            <a:r>
              <a:rPr lang="en-US" dirty="0"/>
              <a:t>  </a:t>
            </a:r>
            <a:r>
              <a:rPr lang="en-US" dirty="0" err="1"/>
              <a:t>prodrug</a:t>
            </a:r>
            <a:r>
              <a:rPr lang="en-US" dirty="0"/>
              <a:t> </a:t>
            </a:r>
            <a:r>
              <a:rPr lang="el-GR" dirty="0"/>
              <a:t>της</a:t>
            </a:r>
            <a:r>
              <a:rPr lang="en-US" dirty="0"/>
              <a:t>  </a:t>
            </a:r>
            <a:r>
              <a:rPr lang="en-US" b="1" dirty="0" err="1"/>
              <a:t>cidofovir</a:t>
            </a:r>
            <a:r>
              <a:rPr lang="en-US" dirty="0"/>
              <a:t>,</a:t>
            </a:r>
            <a:r>
              <a:rPr lang="el-GR" dirty="0"/>
              <a:t> με </a:t>
            </a:r>
            <a:r>
              <a:rPr lang="en-US" dirty="0"/>
              <a:t> </a:t>
            </a:r>
            <a:r>
              <a:rPr lang="el-GR" dirty="0"/>
              <a:t>φαρμακοτεχνία ενδοκυτταρικής  απελευθέρωσης του φαρμάκου ( αύξηση βιοδιαθεσιμότητας και δραστικότητας)</a:t>
            </a:r>
          </a:p>
          <a:p>
            <a:r>
              <a:rPr lang="el-GR" dirty="0"/>
              <a:t>εγκρίθηκε για ιατρική χρήση στις ΗΠΑ τον Ιούνιο  </a:t>
            </a:r>
            <a:r>
              <a:rPr lang="en-US" dirty="0"/>
              <a:t> 2021</a:t>
            </a:r>
          </a:p>
          <a:p>
            <a:pPr>
              <a:buNone/>
            </a:pPr>
            <a:r>
              <a:rPr lang="el-GR" dirty="0"/>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78098"/>
          </a:xfrm>
        </p:spPr>
        <p:txBody>
          <a:bodyPr>
            <a:noAutofit/>
          </a:bodyPr>
          <a:lstStyle/>
          <a:p>
            <a:br>
              <a:rPr lang="el-GR" sz="3600" dirty="0"/>
            </a:br>
            <a:r>
              <a:rPr lang="el-GR" sz="3200" b="1" dirty="0">
                <a:solidFill>
                  <a:srgbClr val="0070C0"/>
                </a:solidFill>
              </a:rPr>
              <a:t>Συμπερασματικά  περί </a:t>
            </a:r>
            <a:r>
              <a:rPr lang="el-GR" sz="3200" b="1" dirty="0" err="1">
                <a:solidFill>
                  <a:srgbClr val="0070C0"/>
                </a:solidFill>
              </a:rPr>
              <a:t>αντιϊκών</a:t>
            </a:r>
            <a:r>
              <a:rPr lang="el-GR" sz="3200" b="1" dirty="0">
                <a:solidFill>
                  <a:srgbClr val="0070C0"/>
                </a:solidFill>
              </a:rPr>
              <a:t> φαρμάκων</a:t>
            </a:r>
            <a:br>
              <a:rPr lang="el-GR" sz="3600" dirty="0"/>
            </a:br>
            <a:endParaRPr lang="el-GR" sz="3600" dirty="0"/>
          </a:p>
        </p:txBody>
      </p:sp>
      <p:sp>
        <p:nvSpPr>
          <p:cNvPr id="3" name="2 - Θέση περιεχομένου"/>
          <p:cNvSpPr>
            <a:spLocks noGrp="1"/>
          </p:cNvSpPr>
          <p:nvPr>
            <p:ph idx="1"/>
          </p:nvPr>
        </p:nvSpPr>
        <p:spPr>
          <a:xfrm>
            <a:off x="457200" y="1124744"/>
            <a:ext cx="8229600" cy="5001419"/>
          </a:xfrm>
        </p:spPr>
        <p:txBody>
          <a:bodyPr>
            <a:normAutofit fontScale="55000" lnSpcReduction="20000"/>
          </a:bodyPr>
          <a:lstStyle/>
          <a:p>
            <a:endParaRPr lang="el-GR" dirty="0"/>
          </a:p>
          <a:p>
            <a:r>
              <a:rPr lang="el-GR" dirty="0"/>
              <a:t>Η επιστημονική έρευνα έχει επιτύχει την παρασκευή </a:t>
            </a:r>
            <a:r>
              <a:rPr lang="en-US" dirty="0"/>
              <a:t> </a:t>
            </a:r>
            <a:r>
              <a:rPr lang="el-GR" dirty="0"/>
              <a:t>πολλών </a:t>
            </a:r>
            <a:r>
              <a:rPr lang="el-GR" dirty="0" err="1"/>
              <a:t>αντιϊκών</a:t>
            </a:r>
            <a:r>
              <a:rPr lang="el-GR" dirty="0"/>
              <a:t> φαρμάκων παρά το γεγονός ότι απαιτείται  επίπονη διαδικασία λόγω της ιδιαιτερότητας των ιογενών λοιμώξεων στην αντιμετώπισή τους</a:t>
            </a:r>
          </a:p>
          <a:p>
            <a:r>
              <a:rPr lang="el-GR" dirty="0"/>
              <a:t>Οι ιοί  ως μη αυτοτελείς αλλά  αποκλειστικά </a:t>
            </a:r>
            <a:r>
              <a:rPr lang="el-GR" dirty="0" err="1"/>
              <a:t>παρασιτούντες</a:t>
            </a:r>
            <a:r>
              <a:rPr lang="el-GR" dirty="0"/>
              <a:t> οργανισμοί είναι εξαιρετικά δύσκολο να εξοντωθούν χωρίς παράλληλη βλάβη του </a:t>
            </a:r>
            <a:r>
              <a:rPr lang="el-GR" dirty="0" err="1"/>
              <a:t>ξενιστού</a:t>
            </a:r>
            <a:endParaRPr lang="el-GR" dirty="0"/>
          </a:p>
          <a:p>
            <a:r>
              <a:rPr lang="el-GR" dirty="0"/>
              <a:t>Για το λόγο αυτό οι παρενέργειες των </a:t>
            </a:r>
            <a:r>
              <a:rPr lang="el-GR" dirty="0" err="1"/>
              <a:t>αντιϊκών</a:t>
            </a:r>
            <a:r>
              <a:rPr lang="el-GR" dirty="0"/>
              <a:t> φαρμάκων είναι αναπόφευκτες και σοβαρές και διακινδυνεύεται η απρόσκοπτη ολοκλήρωση της  θεραπείας</a:t>
            </a:r>
          </a:p>
          <a:p>
            <a:r>
              <a:rPr lang="el-GR" dirty="0"/>
              <a:t>Ένα άλλο σοβαρό θέμα είναι η ανάπτυξη αντοχής όπως π.χ. των ιογενών παραλλαγών </a:t>
            </a:r>
            <a:r>
              <a:rPr lang="en-US" dirty="0"/>
              <a:t> H3N2 </a:t>
            </a:r>
            <a:r>
              <a:rPr lang="el-GR" dirty="0"/>
              <a:t>και</a:t>
            </a:r>
            <a:r>
              <a:rPr lang="en-US" dirty="0"/>
              <a:t> H5N1</a:t>
            </a:r>
            <a:r>
              <a:rPr lang="el-GR" dirty="0"/>
              <a:t> στην </a:t>
            </a:r>
            <a:r>
              <a:rPr lang="el-GR" dirty="0" err="1"/>
              <a:t>οσελταμιβίρη</a:t>
            </a:r>
            <a:r>
              <a:rPr lang="el-GR" dirty="0"/>
              <a:t>. Για την υπέρβαση του φαινομένου της αντοχής,  χορηγείται συνδυασμός  φαρμάκων διαφόρων  ομάδων με διαφορετικό μηχανισμό δράσης</a:t>
            </a:r>
          </a:p>
          <a:p>
            <a:r>
              <a:rPr lang="el-GR" dirty="0"/>
              <a:t> Σε κάθε περίπτωση το όφελος  από τα </a:t>
            </a:r>
            <a:r>
              <a:rPr lang="el-GR" dirty="0" err="1"/>
              <a:t>αντιϊικά</a:t>
            </a:r>
            <a:r>
              <a:rPr lang="el-GR" dirty="0"/>
              <a:t> φάρμακα και η διάσωση πολλών ασθενών από σοβαρή βλάβη ή και θάνατο, ενισχύουν την προσπάθεια των επιστημόνων να συνεχίσουν παρ’ όλες τις αντιξοότητες   τον δύσκολο αλλά υπέροχο αγώνα  της υπέρβασης των εμποδίων και την  εκρίζωση ει δυνατόν κάθε  παράγοντα που επιβουλεύεται την ανθρώπινη υγεία  και ευρύτερη ευημερία :</a:t>
            </a:r>
          </a:p>
          <a:p>
            <a:pPr>
              <a:buNone/>
            </a:pPr>
            <a:r>
              <a:rPr lang="el-GR" dirty="0"/>
              <a:t>      ( Ορισμός Υγείας ΠΟΥ :  κατάσταση πλήρους σωματικής, νοητικής και κοινωνικής ευεξίας και όχι απλώς η απουσία νόσου ή αναπηρίας)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solidFill>
                  <a:srgbClr val="FF0000"/>
                </a:solidFill>
              </a:rPr>
              <a:t>Ιοί με διαθέσιμα </a:t>
            </a:r>
            <a:r>
              <a:rPr lang="el-GR" b="1" dirty="0" err="1">
                <a:solidFill>
                  <a:srgbClr val="FF0000"/>
                </a:solidFill>
              </a:rPr>
              <a:t>αντι</a:t>
            </a:r>
            <a:r>
              <a:rPr lang="el-GR" b="1" dirty="0">
                <a:solidFill>
                  <a:srgbClr val="FF0000"/>
                </a:solidFill>
              </a:rPr>
              <a:t>-</a:t>
            </a:r>
            <a:r>
              <a:rPr lang="el-GR" b="1" dirty="0" err="1">
                <a:solidFill>
                  <a:srgbClr val="FF0000"/>
                </a:solidFill>
              </a:rPr>
              <a:t>ιϊκά</a:t>
            </a:r>
            <a:r>
              <a:rPr lang="el-GR" b="1" dirty="0">
                <a:solidFill>
                  <a:srgbClr val="FF0000"/>
                </a:solidFill>
              </a:rPr>
              <a:t> φάρμακα</a:t>
            </a:r>
          </a:p>
        </p:txBody>
      </p:sp>
      <p:sp>
        <p:nvSpPr>
          <p:cNvPr id="3" name="2 - Θέση περιεχομένου"/>
          <p:cNvSpPr>
            <a:spLocks noGrp="1"/>
          </p:cNvSpPr>
          <p:nvPr>
            <p:ph idx="1"/>
          </p:nvPr>
        </p:nvSpPr>
        <p:spPr/>
        <p:txBody>
          <a:bodyPr>
            <a:normAutofit lnSpcReduction="10000"/>
          </a:bodyPr>
          <a:lstStyle/>
          <a:p>
            <a:r>
              <a:rPr lang="el-GR" b="1" dirty="0" err="1">
                <a:solidFill>
                  <a:srgbClr val="FF0000"/>
                </a:solidFill>
              </a:rPr>
              <a:t>Ερπητοϊοί</a:t>
            </a:r>
            <a:r>
              <a:rPr lang="el-GR" b="1" dirty="0">
                <a:solidFill>
                  <a:srgbClr val="FF0000"/>
                </a:solidFill>
              </a:rPr>
              <a:t> </a:t>
            </a:r>
            <a:r>
              <a:rPr lang="el-GR" dirty="0"/>
              <a:t>:</a:t>
            </a:r>
            <a:r>
              <a:rPr lang="en-US" dirty="0"/>
              <a:t> Herpes simplex virus (HSV-1)  (HSV-2)</a:t>
            </a:r>
            <a:r>
              <a:rPr lang="el-GR" dirty="0"/>
              <a:t>,</a:t>
            </a:r>
            <a:r>
              <a:rPr lang="en-US" dirty="0"/>
              <a:t> Cytomegalovirus (CMV), </a:t>
            </a:r>
            <a:r>
              <a:rPr lang="en-US" dirty="0" err="1"/>
              <a:t>Varicella</a:t>
            </a:r>
            <a:r>
              <a:rPr lang="en-US" dirty="0"/>
              <a:t> zoster virus (VZV)</a:t>
            </a:r>
            <a:endParaRPr lang="el-GR" dirty="0"/>
          </a:p>
          <a:p>
            <a:r>
              <a:rPr lang="en-US" dirty="0">
                <a:solidFill>
                  <a:srgbClr val="FF0000"/>
                </a:solidFill>
              </a:rPr>
              <a:t> </a:t>
            </a:r>
            <a:r>
              <a:rPr lang="en-US" b="1" dirty="0">
                <a:solidFill>
                  <a:srgbClr val="FF0000"/>
                </a:solidFill>
              </a:rPr>
              <a:t>Hepatitis</a:t>
            </a:r>
            <a:r>
              <a:rPr lang="en-US" dirty="0">
                <a:solidFill>
                  <a:srgbClr val="FF0000"/>
                </a:solidFill>
              </a:rPr>
              <a:t> </a:t>
            </a:r>
            <a:r>
              <a:rPr lang="en-US" dirty="0"/>
              <a:t>B virus (HBV),Hepatitis C virus (HCV)</a:t>
            </a:r>
            <a:endParaRPr lang="el-GR" dirty="0"/>
          </a:p>
          <a:p>
            <a:r>
              <a:rPr lang="en-US" dirty="0"/>
              <a:t> </a:t>
            </a:r>
            <a:r>
              <a:rPr lang="en-US" b="1" dirty="0">
                <a:solidFill>
                  <a:srgbClr val="FF0000"/>
                </a:solidFill>
              </a:rPr>
              <a:t>HIV</a:t>
            </a:r>
            <a:r>
              <a:rPr lang="en-US" dirty="0"/>
              <a:t> </a:t>
            </a:r>
            <a:r>
              <a:rPr lang="el-GR" dirty="0"/>
              <a:t> </a:t>
            </a:r>
            <a:r>
              <a:rPr lang="en-US" dirty="0"/>
              <a:t>(</a:t>
            </a:r>
            <a:r>
              <a:rPr lang="el-GR" dirty="0"/>
              <a:t>Ιός Ανθρώπινης </a:t>
            </a:r>
            <a:r>
              <a:rPr lang="el-GR" dirty="0" err="1"/>
              <a:t>Ανοσοανεπάρκειας</a:t>
            </a:r>
            <a:r>
              <a:rPr lang="el-GR" dirty="0"/>
              <a:t>) - νόσος </a:t>
            </a:r>
            <a:r>
              <a:rPr lang="en-US" dirty="0"/>
              <a:t> AIDS</a:t>
            </a:r>
            <a:r>
              <a:rPr lang="el-GR" dirty="0"/>
              <a:t> (Σύνδρομο  Επίκτητης </a:t>
            </a:r>
            <a:r>
              <a:rPr lang="el-GR" dirty="0" err="1"/>
              <a:t>Ανοσοανεπάρκειας</a:t>
            </a:r>
            <a:r>
              <a:rPr lang="el-GR" dirty="0"/>
              <a:t>) </a:t>
            </a:r>
            <a:endParaRPr lang="en-US" dirty="0"/>
          </a:p>
          <a:p>
            <a:r>
              <a:rPr lang="el-GR" b="1" dirty="0">
                <a:solidFill>
                  <a:srgbClr val="FF0000"/>
                </a:solidFill>
              </a:rPr>
              <a:t>Ιοί αναπνευστικού </a:t>
            </a:r>
            <a:r>
              <a:rPr lang="el-GR" dirty="0"/>
              <a:t>: </a:t>
            </a:r>
            <a:r>
              <a:rPr lang="en-US" dirty="0"/>
              <a:t> Influenza virus</a:t>
            </a:r>
            <a:r>
              <a:rPr lang="el-GR" dirty="0"/>
              <a:t> Α &amp; Β ,</a:t>
            </a:r>
            <a:r>
              <a:rPr lang="en-US" dirty="0"/>
              <a:t> Respiratory </a:t>
            </a:r>
            <a:r>
              <a:rPr lang="en-US" dirty="0" err="1"/>
              <a:t>Syncytial</a:t>
            </a:r>
            <a:r>
              <a:rPr lang="en-US" dirty="0"/>
              <a:t> Virus (RSV)</a:t>
            </a:r>
            <a:r>
              <a:rPr lang="el-GR" dirty="0"/>
              <a:t>,</a:t>
            </a:r>
            <a:r>
              <a:rPr lang="en-US" dirty="0"/>
              <a:t>SARS-COV-2</a:t>
            </a:r>
            <a:r>
              <a:rPr lang="el-GR" dirty="0"/>
              <a:t> </a:t>
            </a:r>
            <a:endParaRPr lang="en-US" dirty="0"/>
          </a:p>
          <a:p>
            <a:endParaRPr lang="en-US" dirty="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426170"/>
          </a:xfrm>
        </p:spPr>
        <p:txBody>
          <a:bodyPr>
            <a:normAutofit/>
          </a:bodyPr>
          <a:lstStyle/>
          <a:p>
            <a:r>
              <a:rPr lang="el-GR" sz="3600" b="1" dirty="0" err="1">
                <a:solidFill>
                  <a:srgbClr val="C00000"/>
                </a:solidFill>
              </a:rPr>
              <a:t>Αντιϊικά</a:t>
            </a:r>
            <a:r>
              <a:rPr lang="el-GR" sz="3600" b="1" dirty="0">
                <a:solidFill>
                  <a:srgbClr val="C00000"/>
                </a:solidFill>
              </a:rPr>
              <a:t> φάρμακα</a:t>
            </a:r>
            <a:r>
              <a:rPr lang="en-US" sz="3600" b="1" dirty="0">
                <a:solidFill>
                  <a:srgbClr val="C00000"/>
                </a:solidFill>
              </a:rPr>
              <a:t> </a:t>
            </a:r>
            <a:r>
              <a:rPr lang="el-GR" sz="3600" b="1" dirty="0">
                <a:solidFill>
                  <a:srgbClr val="C00000"/>
                </a:solidFill>
              </a:rPr>
              <a:t>για </a:t>
            </a:r>
            <a:r>
              <a:rPr lang="el-GR" sz="3600" b="1" dirty="0" err="1">
                <a:solidFill>
                  <a:srgbClr val="C00000"/>
                </a:solidFill>
              </a:rPr>
              <a:t>ερπητοϊούς</a:t>
            </a:r>
            <a:br>
              <a:rPr lang="el-GR" sz="3200" b="1" dirty="0">
                <a:solidFill>
                  <a:srgbClr val="C00000"/>
                </a:solidFill>
              </a:rPr>
            </a:br>
            <a:r>
              <a:rPr lang="en-US" sz="3200" b="1" dirty="0">
                <a:solidFill>
                  <a:srgbClr val="C00000"/>
                </a:solidFill>
              </a:rPr>
              <a:t> HSV  , VZV</a:t>
            </a:r>
            <a:r>
              <a:rPr lang="el-GR" sz="3200" b="1" dirty="0">
                <a:solidFill>
                  <a:srgbClr val="C00000"/>
                </a:solidFill>
              </a:rPr>
              <a:t>, </a:t>
            </a:r>
            <a:r>
              <a:rPr lang="en-US" sz="3200" b="1" dirty="0">
                <a:solidFill>
                  <a:srgbClr val="C00000"/>
                </a:solidFill>
              </a:rPr>
              <a:t> CMV</a:t>
            </a:r>
            <a:endParaRPr lang="el-GR" sz="3200" b="1" dirty="0">
              <a:solidFill>
                <a:srgbClr val="C00000"/>
              </a:solidFill>
            </a:endParaRPr>
          </a:p>
        </p:txBody>
      </p:sp>
      <p:sp>
        <p:nvSpPr>
          <p:cNvPr id="3" name="2 - Θέση περιεχομένου"/>
          <p:cNvSpPr>
            <a:spLocks noGrp="1"/>
          </p:cNvSpPr>
          <p:nvPr>
            <p:ph idx="1"/>
          </p:nvPr>
        </p:nvSpPr>
        <p:spPr>
          <a:xfrm>
            <a:off x="457200" y="2204864"/>
            <a:ext cx="8229600" cy="3921299"/>
          </a:xfrm>
        </p:spPr>
        <p:txBody>
          <a:bodyPr>
            <a:normAutofit fontScale="25000" lnSpcReduction="20000"/>
          </a:bodyPr>
          <a:lstStyle/>
          <a:p>
            <a:endParaRPr lang="en-US" b="1" dirty="0">
              <a:solidFill>
                <a:srgbClr val="C00000"/>
              </a:solidFill>
            </a:endParaRPr>
          </a:p>
          <a:p>
            <a:r>
              <a:rPr lang="en-US" sz="14400" b="1" dirty="0">
                <a:solidFill>
                  <a:srgbClr val="C00000"/>
                </a:solidFill>
              </a:rPr>
              <a:t>Acyclovir  / </a:t>
            </a:r>
            <a:r>
              <a:rPr lang="en-US" sz="14400" b="1" dirty="0" err="1">
                <a:solidFill>
                  <a:srgbClr val="C00000"/>
                </a:solidFill>
              </a:rPr>
              <a:t>Valacyclovir</a:t>
            </a:r>
            <a:r>
              <a:rPr lang="en-US" sz="14400" b="1" dirty="0">
                <a:solidFill>
                  <a:srgbClr val="C00000"/>
                </a:solidFill>
              </a:rPr>
              <a:t> </a:t>
            </a:r>
          </a:p>
          <a:p>
            <a:r>
              <a:rPr lang="en-US" sz="14400" b="1" dirty="0" err="1">
                <a:solidFill>
                  <a:srgbClr val="C00000"/>
                </a:solidFill>
              </a:rPr>
              <a:t>Famciclovir</a:t>
            </a:r>
            <a:r>
              <a:rPr lang="en-US" sz="14400" b="1" dirty="0">
                <a:solidFill>
                  <a:srgbClr val="C00000"/>
                </a:solidFill>
              </a:rPr>
              <a:t> / </a:t>
            </a:r>
            <a:r>
              <a:rPr lang="en-US" sz="14400" b="1" dirty="0" err="1">
                <a:solidFill>
                  <a:srgbClr val="C00000"/>
                </a:solidFill>
              </a:rPr>
              <a:t>Penciclovir</a:t>
            </a:r>
            <a:endParaRPr lang="en-US" sz="14400" b="1" dirty="0">
              <a:solidFill>
                <a:srgbClr val="C00000"/>
              </a:solidFill>
            </a:endParaRPr>
          </a:p>
          <a:p>
            <a:r>
              <a:rPr lang="en-US" sz="14400" b="1" dirty="0" err="1">
                <a:solidFill>
                  <a:srgbClr val="C00000"/>
                </a:solidFill>
              </a:rPr>
              <a:t>Ganciclovir</a:t>
            </a:r>
            <a:r>
              <a:rPr lang="en-US" sz="14400" b="1" dirty="0">
                <a:solidFill>
                  <a:srgbClr val="C00000"/>
                </a:solidFill>
              </a:rPr>
              <a:t> </a:t>
            </a:r>
          </a:p>
          <a:p>
            <a:r>
              <a:rPr lang="en-US" sz="14400" b="1" dirty="0" err="1">
                <a:solidFill>
                  <a:srgbClr val="C00000"/>
                </a:solidFill>
              </a:rPr>
              <a:t>Foscarnet</a:t>
            </a:r>
            <a:r>
              <a:rPr lang="en-US" sz="14400" b="1" dirty="0">
                <a:solidFill>
                  <a:srgbClr val="C00000"/>
                </a:solidFill>
              </a:rPr>
              <a:t> </a:t>
            </a:r>
          </a:p>
          <a:p>
            <a:r>
              <a:rPr lang="en-US" sz="14400" b="1" dirty="0" err="1">
                <a:solidFill>
                  <a:srgbClr val="C00000"/>
                </a:solidFill>
              </a:rPr>
              <a:t>Fomivirsen</a:t>
            </a:r>
            <a:endParaRPr lang="en-US" sz="14400" b="1" dirty="0">
              <a:solidFill>
                <a:srgbClr val="C00000"/>
              </a:solidFill>
            </a:endParaRPr>
          </a:p>
          <a:p>
            <a:r>
              <a:rPr lang="en-US" sz="14400" b="1" dirty="0" err="1">
                <a:solidFill>
                  <a:srgbClr val="C00000"/>
                </a:solidFill>
              </a:rPr>
              <a:t>Vidarabine</a:t>
            </a:r>
            <a:endParaRPr lang="el-GR" sz="14400" b="1" dirty="0">
              <a:solidFill>
                <a:srgbClr val="C00000"/>
              </a:solidFill>
            </a:endParaRPr>
          </a:p>
          <a:p>
            <a:pPr>
              <a:buNone/>
            </a:pPr>
            <a:endParaRPr lang="el-GR" sz="8000" dirty="0"/>
          </a:p>
          <a:p>
            <a:pPr>
              <a:buNone/>
            </a:pPr>
            <a:r>
              <a:rPr lang="en-US" sz="8000" dirty="0"/>
              <a:t> </a:t>
            </a:r>
          </a:p>
          <a:p>
            <a:endParaRPr lang="en-US" dirty="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16632"/>
            <a:ext cx="7992888" cy="1584176"/>
          </a:xfrm>
        </p:spPr>
        <p:txBody>
          <a:bodyPr>
            <a:noAutofit/>
          </a:bodyPr>
          <a:lstStyle/>
          <a:p>
            <a:br>
              <a:rPr lang="en-US" sz="2800" dirty="0"/>
            </a:br>
            <a:r>
              <a:rPr lang="en-US" sz="2400" b="1" dirty="0">
                <a:solidFill>
                  <a:srgbClr val="C00000"/>
                </a:solidFill>
              </a:rPr>
              <a:t>Acyclovir  - tab 200, 400 ,800 mg – cream 5% - oral susp 100 ml / 400 mg /5 ml</a:t>
            </a:r>
            <a:br>
              <a:rPr lang="en-US" sz="2400" b="1" dirty="0">
                <a:solidFill>
                  <a:srgbClr val="C00000"/>
                </a:solidFill>
              </a:rPr>
            </a:br>
            <a:r>
              <a:rPr lang="en-US" sz="2800" b="1" dirty="0">
                <a:solidFill>
                  <a:srgbClr val="C00000"/>
                </a:solidFill>
              </a:rPr>
              <a:t> Valacyclovir -  tab 500mg </a:t>
            </a:r>
            <a:br>
              <a:rPr lang="en-US" sz="2800" dirty="0"/>
            </a:br>
            <a:r>
              <a:rPr lang="en-US" sz="2800" dirty="0"/>
              <a:t> </a:t>
            </a:r>
            <a:endParaRPr lang="el-GR" sz="2800" dirty="0"/>
          </a:p>
        </p:txBody>
      </p:sp>
      <p:sp>
        <p:nvSpPr>
          <p:cNvPr id="3" name="2 - Θέση περιεχομένου"/>
          <p:cNvSpPr>
            <a:spLocks noGrp="1"/>
          </p:cNvSpPr>
          <p:nvPr>
            <p:ph idx="1"/>
          </p:nvPr>
        </p:nvSpPr>
        <p:spPr>
          <a:xfrm>
            <a:off x="457200" y="1844824"/>
            <a:ext cx="8229600" cy="4281339"/>
          </a:xfrm>
        </p:spPr>
        <p:txBody>
          <a:bodyPr>
            <a:normAutofit fontScale="47500" lnSpcReduction="20000"/>
          </a:bodyPr>
          <a:lstStyle/>
          <a:p>
            <a:endParaRPr lang="en-US" sz="3800" b="1" dirty="0"/>
          </a:p>
          <a:p>
            <a:r>
              <a:rPr lang="en-US" sz="3800" b="1" dirty="0">
                <a:solidFill>
                  <a:srgbClr val="C00000"/>
                </a:solidFill>
              </a:rPr>
              <a:t>acyclovir </a:t>
            </a:r>
            <a:r>
              <a:rPr lang="el-GR" sz="3800" dirty="0"/>
              <a:t> ανάλογο </a:t>
            </a:r>
            <a:r>
              <a:rPr lang="en-US" sz="3800" dirty="0"/>
              <a:t> </a:t>
            </a:r>
            <a:r>
              <a:rPr lang="en-US" sz="3800" dirty="0" err="1"/>
              <a:t>deoxyguanosine</a:t>
            </a:r>
            <a:r>
              <a:rPr lang="en-US" sz="3800" dirty="0"/>
              <a:t> </a:t>
            </a:r>
            <a:r>
              <a:rPr lang="en-US" sz="3800" dirty="0" err="1"/>
              <a:t>triphosphate</a:t>
            </a:r>
            <a:r>
              <a:rPr lang="en-US" sz="3800" dirty="0"/>
              <a:t> (</a:t>
            </a:r>
            <a:r>
              <a:rPr lang="en-US" sz="3800" dirty="0" err="1"/>
              <a:t>dGTP</a:t>
            </a:r>
            <a:r>
              <a:rPr lang="en-US" sz="3800" dirty="0"/>
              <a:t>)</a:t>
            </a:r>
            <a:r>
              <a:rPr lang="el-GR" sz="3800" dirty="0"/>
              <a:t>) :  </a:t>
            </a:r>
            <a:r>
              <a:rPr lang="el-GR" sz="3800" dirty="0">
                <a:solidFill>
                  <a:srgbClr val="C00000"/>
                </a:solidFill>
              </a:rPr>
              <a:t>ανταγωνίζεται  </a:t>
            </a:r>
            <a:r>
              <a:rPr lang="el-GR" sz="3800" dirty="0" err="1">
                <a:solidFill>
                  <a:srgbClr val="C00000"/>
                </a:solidFill>
              </a:rPr>
              <a:t>πολυμεράση</a:t>
            </a:r>
            <a:r>
              <a:rPr lang="el-GR" sz="3800" dirty="0">
                <a:solidFill>
                  <a:srgbClr val="C00000"/>
                </a:solidFill>
              </a:rPr>
              <a:t>  ιού </a:t>
            </a:r>
          </a:p>
          <a:p>
            <a:r>
              <a:rPr lang="el-GR" sz="3800" dirty="0"/>
              <a:t>- καλά ανεκτή</a:t>
            </a:r>
            <a:r>
              <a:rPr lang="en-US" sz="3800" dirty="0"/>
              <a:t>,</a:t>
            </a:r>
            <a:r>
              <a:rPr lang="el-GR" sz="3800" dirty="0"/>
              <a:t> </a:t>
            </a:r>
            <a:r>
              <a:rPr lang="en-US" sz="3800" dirty="0"/>
              <a:t>iv </a:t>
            </a:r>
            <a:r>
              <a:rPr lang="el-GR" sz="3800" dirty="0"/>
              <a:t>εξαιρετική και σε </a:t>
            </a:r>
            <a:r>
              <a:rPr lang="en-US" sz="3800" dirty="0"/>
              <a:t>CSF-</a:t>
            </a:r>
          </a:p>
          <a:p>
            <a:r>
              <a:rPr lang="en-US" sz="3800" dirty="0">
                <a:solidFill>
                  <a:srgbClr val="C00000"/>
                </a:solidFill>
              </a:rPr>
              <a:t> oral </a:t>
            </a:r>
            <a:r>
              <a:rPr lang="el-GR" sz="3800" dirty="0">
                <a:solidFill>
                  <a:srgbClr val="C00000"/>
                </a:solidFill>
              </a:rPr>
              <a:t>βιοδιαθεσιμότητα  15-30% , βελτιώνεται με</a:t>
            </a:r>
            <a:endParaRPr lang="en-US" sz="3800" dirty="0">
              <a:solidFill>
                <a:srgbClr val="C00000"/>
              </a:solidFill>
            </a:endParaRPr>
          </a:p>
          <a:p>
            <a:r>
              <a:rPr lang="el-GR" sz="3800" dirty="0"/>
              <a:t> </a:t>
            </a:r>
            <a:r>
              <a:rPr lang="en-US" sz="3800" b="1" dirty="0" err="1">
                <a:solidFill>
                  <a:srgbClr val="C00000"/>
                </a:solidFill>
              </a:rPr>
              <a:t>valacyclovir</a:t>
            </a:r>
            <a:r>
              <a:rPr lang="el-GR" sz="3800" b="1" dirty="0">
                <a:solidFill>
                  <a:srgbClr val="C00000"/>
                </a:solidFill>
              </a:rPr>
              <a:t> </a:t>
            </a:r>
            <a:r>
              <a:rPr lang="el-GR" sz="3800" dirty="0"/>
              <a:t>(</a:t>
            </a:r>
            <a:r>
              <a:rPr lang="en-US" sz="3800" dirty="0" err="1"/>
              <a:t>valyl</a:t>
            </a:r>
            <a:r>
              <a:rPr lang="en-US" sz="3800" dirty="0"/>
              <a:t> ester </a:t>
            </a:r>
            <a:r>
              <a:rPr lang="el-GR" sz="3800" dirty="0"/>
              <a:t>της</a:t>
            </a:r>
            <a:r>
              <a:rPr lang="en-US" sz="3800" dirty="0"/>
              <a:t> acyclovir - </a:t>
            </a:r>
            <a:r>
              <a:rPr lang="en-US" sz="3800" dirty="0" err="1"/>
              <a:t>prodrug</a:t>
            </a:r>
            <a:r>
              <a:rPr lang="en-US" sz="3800" dirty="0"/>
              <a:t> to parent  drug)</a:t>
            </a:r>
            <a:r>
              <a:rPr lang="el-GR" sz="3800" dirty="0"/>
              <a:t> θεραπεία  απλού έρπητα ή </a:t>
            </a:r>
            <a:r>
              <a:rPr lang="el-GR" sz="3800" dirty="0" err="1"/>
              <a:t>έρπη</a:t>
            </a:r>
            <a:r>
              <a:rPr lang="el-GR" sz="3800" dirty="0"/>
              <a:t> ζωστήρα,  πρόληψη  </a:t>
            </a:r>
            <a:r>
              <a:rPr lang="el-GR" sz="3800" dirty="0" err="1"/>
              <a:t>κυτταρομεγαλοϊού</a:t>
            </a:r>
            <a:r>
              <a:rPr lang="el-GR" sz="3800" dirty="0"/>
              <a:t> μετά από μεταμόσχευση νεφρού</a:t>
            </a:r>
          </a:p>
          <a:p>
            <a:pPr>
              <a:buNone/>
            </a:pPr>
            <a:r>
              <a:rPr lang="el-GR" sz="3800" dirty="0">
                <a:solidFill>
                  <a:srgbClr val="C00000"/>
                </a:solidFill>
              </a:rPr>
              <a:t>  </a:t>
            </a:r>
            <a:r>
              <a:rPr lang="en-US" sz="3800" dirty="0">
                <a:solidFill>
                  <a:srgbClr val="C00000"/>
                </a:solidFill>
              </a:rPr>
              <a:t>    </a:t>
            </a:r>
            <a:r>
              <a:rPr lang="el-GR" sz="3800" dirty="0">
                <a:solidFill>
                  <a:srgbClr val="C00000"/>
                </a:solidFill>
              </a:rPr>
              <a:t> </a:t>
            </a:r>
            <a:r>
              <a:rPr lang="el-GR" sz="3800" b="1" dirty="0">
                <a:solidFill>
                  <a:srgbClr val="C00000"/>
                </a:solidFill>
              </a:rPr>
              <a:t>βιοδιαθεσιμότητα   </a:t>
            </a:r>
            <a:r>
              <a:rPr lang="en-US" sz="3800" b="1" dirty="0">
                <a:solidFill>
                  <a:srgbClr val="C00000"/>
                </a:solidFill>
              </a:rPr>
              <a:t>oral : 3</a:t>
            </a:r>
            <a:r>
              <a:rPr lang="el-GR" sz="3800" b="1" dirty="0">
                <a:solidFill>
                  <a:srgbClr val="C00000"/>
                </a:solidFill>
              </a:rPr>
              <a:t> – 5 </a:t>
            </a:r>
            <a:r>
              <a:rPr lang="el-GR" sz="3800" b="1" dirty="0" err="1">
                <a:solidFill>
                  <a:srgbClr val="C00000"/>
                </a:solidFill>
              </a:rPr>
              <a:t>πλάσια</a:t>
            </a:r>
            <a:r>
              <a:rPr lang="el-GR" sz="3800" b="1" dirty="0">
                <a:solidFill>
                  <a:srgbClr val="C00000"/>
                </a:solidFill>
              </a:rPr>
              <a:t> της α</a:t>
            </a:r>
            <a:r>
              <a:rPr lang="en-US" sz="3800" b="1" dirty="0" err="1">
                <a:solidFill>
                  <a:srgbClr val="C00000"/>
                </a:solidFill>
              </a:rPr>
              <a:t>cyclovir</a:t>
            </a:r>
            <a:r>
              <a:rPr lang="en-US" sz="3800" b="1" dirty="0">
                <a:solidFill>
                  <a:srgbClr val="C00000"/>
                </a:solidFill>
              </a:rPr>
              <a:t> </a:t>
            </a:r>
            <a:r>
              <a:rPr lang="el-GR" sz="3800" b="1" dirty="0">
                <a:solidFill>
                  <a:srgbClr val="C00000"/>
                </a:solidFill>
              </a:rPr>
              <a:t>(55%)</a:t>
            </a:r>
            <a:endParaRPr lang="en-US" sz="3800" b="1" dirty="0">
              <a:solidFill>
                <a:srgbClr val="C00000"/>
              </a:solidFill>
            </a:endParaRPr>
          </a:p>
          <a:p>
            <a:pPr>
              <a:buNone/>
            </a:pPr>
            <a:r>
              <a:rPr lang="en-US" sz="3800" dirty="0"/>
              <a:t>       </a:t>
            </a:r>
            <a:r>
              <a:rPr lang="en-US" sz="3800" dirty="0" err="1"/>
              <a:t>Valacyclovir</a:t>
            </a:r>
            <a:r>
              <a:rPr lang="en-US" sz="3800" dirty="0"/>
              <a:t> oral 250 mg 1x4 , </a:t>
            </a:r>
            <a:r>
              <a:rPr lang="el-GR" sz="3800" dirty="0"/>
              <a:t>παρουσιάζει την ίδια </a:t>
            </a:r>
            <a:r>
              <a:rPr lang="en-US" sz="3800" dirty="0"/>
              <a:t>acyclovir AUC (area under the curve, or exposure over 24 hours)</a:t>
            </a:r>
            <a:r>
              <a:rPr lang="el-GR" sz="3800" dirty="0"/>
              <a:t> με </a:t>
            </a:r>
            <a:r>
              <a:rPr lang="en-US" sz="3800" dirty="0"/>
              <a:t> oral acyclovir 800 mg 1x5 </a:t>
            </a:r>
          </a:p>
          <a:p>
            <a:pPr>
              <a:buNone/>
            </a:pPr>
            <a:r>
              <a:rPr lang="en-US" sz="3800" dirty="0"/>
              <a:t>       1000 mg </a:t>
            </a:r>
            <a:r>
              <a:rPr lang="en-US" sz="3800" dirty="0" err="1"/>
              <a:t>tid</a:t>
            </a:r>
            <a:r>
              <a:rPr lang="en-US" sz="3800" dirty="0"/>
              <a:t> = AUC  acyclovir iv  5 mg/kg every 8 hours </a:t>
            </a:r>
            <a:r>
              <a:rPr lang="el-GR" sz="3800" dirty="0"/>
              <a:t>χ</a:t>
            </a:r>
          </a:p>
          <a:p>
            <a:pPr>
              <a:buNone/>
            </a:pPr>
            <a:endParaRPr lang="en-US" sz="3800" dirty="0"/>
          </a:p>
          <a:p>
            <a:r>
              <a:rPr lang="el-GR" sz="3800" dirty="0">
                <a:solidFill>
                  <a:srgbClr val="C00000"/>
                </a:solidFill>
              </a:rPr>
              <a:t>ανάδυση </a:t>
            </a:r>
            <a:r>
              <a:rPr lang="en-US" sz="3800" dirty="0">
                <a:solidFill>
                  <a:srgbClr val="C00000"/>
                </a:solidFill>
              </a:rPr>
              <a:t>acyclovir- resistant </a:t>
            </a:r>
            <a:r>
              <a:rPr lang="en-US" sz="3800" dirty="0" err="1">
                <a:solidFill>
                  <a:srgbClr val="C00000"/>
                </a:solidFill>
              </a:rPr>
              <a:t>herpesviruses</a:t>
            </a:r>
            <a:r>
              <a:rPr lang="en-US" sz="3800" dirty="0">
                <a:solidFill>
                  <a:srgbClr val="C00000"/>
                </a:solidFill>
              </a:rPr>
              <a:t> (</a:t>
            </a:r>
            <a:r>
              <a:rPr lang="en-US" sz="3800" dirty="0" err="1">
                <a:solidFill>
                  <a:srgbClr val="C00000"/>
                </a:solidFill>
              </a:rPr>
              <a:t>thymidine</a:t>
            </a:r>
            <a:r>
              <a:rPr lang="en-US" sz="3800" dirty="0">
                <a:solidFill>
                  <a:srgbClr val="C00000"/>
                </a:solidFill>
              </a:rPr>
              <a:t> </a:t>
            </a:r>
            <a:r>
              <a:rPr lang="en-US" sz="3800" dirty="0" err="1">
                <a:solidFill>
                  <a:srgbClr val="C00000"/>
                </a:solidFill>
              </a:rPr>
              <a:t>kinase</a:t>
            </a:r>
            <a:r>
              <a:rPr lang="en-US" sz="3800" dirty="0">
                <a:solidFill>
                  <a:srgbClr val="C00000"/>
                </a:solidFill>
              </a:rPr>
              <a:t>- deficient) </a:t>
            </a:r>
            <a:r>
              <a:rPr lang="el-GR" sz="3800" dirty="0">
                <a:solidFill>
                  <a:srgbClr val="C00000"/>
                </a:solidFill>
              </a:rPr>
              <a:t>δεν επηρεάζει πρακτικά την  κλινική απόκριση </a:t>
            </a:r>
            <a:r>
              <a:rPr lang="en-US" sz="3800" dirty="0">
                <a:solidFill>
                  <a:srgbClr val="C00000"/>
                </a:solidFill>
              </a:rPr>
              <a:t>  </a:t>
            </a:r>
            <a:endParaRPr lang="el-GR" sz="3800" dirty="0">
              <a:solidFill>
                <a:srgbClr val="C00000"/>
              </a:solidFill>
            </a:endParaRPr>
          </a:p>
          <a:p>
            <a:endParaRPr lang="el-GR" dirty="0"/>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57192"/>
            <a:ext cx="8229600" cy="1008112"/>
          </a:xfrm>
        </p:spPr>
        <p:txBody>
          <a:bodyPr>
            <a:normAutofit/>
          </a:bodyPr>
          <a:lstStyle/>
          <a:p>
            <a:r>
              <a:rPr lang="el-GR" b="1" dirty="0">
                <a:solidFill>
                  <a:srgbClr val="C00000"/>
                </a:solidFill>
              </a:rPr>
              <a:t>Μηχανισμός δράσης Α</a:t>
            </a:r>
            <a:r>
              <a:rPr lang="en-US" b="1" dirty="0" err="1">
                <a:solidFill>
                  <a:srgbClr val="C00000"/>
                </a:solidFill>
              </a:rPr>
              <a:t>cyclovir</a:t>
            </a:r>
            <a:endParaRPr lang="el-GR" b="1" dirty="0">
              <a:solidFill>
                <a:srgbClr val="C00000"/>
              </a:solidFill>
            </a:endParaRPr>
          </a:p>
        </p:txBody>
      </p:sp>
      <p:sp>
        <p:nvSpPr>
          <p:cNvPr id="63492" name="AutoShape 4" descr="File:Mechanism of acyclovir action.png - Wikimedia Common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63494" name="Picture 6" descr="https://upload.wikimedia.org/wikipedia/commons/thumb/f/f4/Mechanism_of_acyclovir_action.png/573px-Mechanism_of_acyclovir_action.png"/>
          <p:cNvPicPr>
            <a:picLocks noChangeAspect="1" noChangeArrowheads="1"/>
          </p:cNvPicPr>
          <p:nvPr/>
        </p:nvPicPr>
        <p:blipFill>
          <a:blip r:embed="rId3" cstate="print"/>
          <a:srcRect/>
          <a:stretch>
            <a:fillRect/>
          </a:stretch>
        </p:blipFill>
        <p:spPr bwMode="auto">
          <a:xfrm>
            <a:off x="1763688" y="404664"/>
            <a:ext cx="5457825" cy="4572000"/>
          </a:xfrm>
          <a:prstGeom prst="rect">
            <a:avLst/>
          </a:prstGeom>
          <a:noFill/>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9741</TotalTime>
  <Words>4114</Words>
  <Application>Microsoft Office PowerPoint</Application>
  <PresentationFormat>Προβολή στην οθόνη (4:3)</PresentationFormat>
  <Paragraphs>406</Paragraphs>
  <Slides>52</Slides>
  <Notes>2</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52</vt:i4>
      </vt:variant>
    </vt:vector>
  </HeadingPairs>
  <TitlesOfParts>
    <vt:vector size="55" baseType="lpstr">
      <vt:lpstr>Arial</vt:lpstr>
      <vt:lpstr>Calibri</vt:lpstr>
      <vt:lpstr>Θέμα του Office</vt:lpstr>
      <vt:lpstr>Αντι-ϊικά  φάρμακα</vt:lpstr>
      <vt:lpstr>Ιδιότητες   Ιών </vt:lpstr>
      <vt:lpstr>Καρκινογόνοι Ιοί</vt:lpstr>
      <vt:lpstr>Αντιμετώπιση ασθενειών από ιούς </vt:lpstr>
      <vt:lpstr>Στόχοι αντι-ιϊκών φαρμάκων </vt:lpstr>
      <vt:lpstr>Ιοί με διαθέσιμα αντι-ιϊκά φάρμακα</vt:lpstr>
      <vt:lpstr>Αντιϊικά φάρμακα για ερπητοϊούς  HSV  , VZV,  CMV</vt:lpstr>
      <vt:lpstr> Acyclovir  - tab 200, 400 ,800 mg – cream 5% - oral susp 100 ml / 400 mg /5 ml  Valacyclovir -  tab 500mg   </vt:lpstr>
      <vt:lpstr>Μηχανισμός δράσης Αcyclovir</vt:lpstr>
      <vt:lpstr>Acyclovir</vt:lpstr>
      <vt:lpstr> D F Kimberlin, S Weller, R J whitley, W W Andrews,  J C Hauth, F Lackemann, G     Miller. Pharmacokinetics of oral valacyclovir  and acyclovir in late pregnancy. Am  J  Obstet and Gynecol   1998 (179) ; 4 (846 -51)</vt:lpstr>
      <vt:lpstr> Famciclovir - Famciclovir 250 mg  tablets –  Penciclovir-  tablets 125mg - genital HSV bid,500 mg bid  shingles (VZV) </vt:lpstr>
      <vt:lpstr>Ganciclovir  - 500 mg powder  concentrate for  solution for infusion +10 mL of water for injection  each mL provides 50 mg of ganciclovir</vt:lpstr>
      <vt:lpstr>Foscarnet  24 mg/ml  Solution for infusion</vt:lpstr>
      <vt:lpstr>  Fomivirsen  21 nucleotides  5'-GCG TTT GCT CTT CTT CTT GCG-3'   Intravitreal Injectable  FDA – EMA όχι    </vt:lpstr>
      <vt:lpstr>Vidarabine -  Ophthalmic Ointment  3% 9-β-D-arabinofuranosyladenine (ara-A)</vt:lpstr>
      <vt:lpstr>Αντιϊικά φάρμακα ηπατίτιδας</vt:lpstr>
      <vt:lpstr>Αντιϊικά   HBV</vt:lpstr>
      <vt:lpstr>Αντιϊικά  HCV</vt:lpstr>
      <vt:lpstr>Παρουσίαση του PowerPoint</vt:lpstr>
      <vt:lpstr>  Μηχανισμός αντιϊκής δράσης tenofovir </vt:lpstr>
      <vt:lpstr>Παρουσίαση του PowerPoint</vt:lpstr>
      <vt:lpstr>Ledipasvir  NS5A ledipasvir/sofosbuvir 90 mg/400 mg) tab qd </vt:lpstr>
      <vt:lpstr>Elbasvir  tab  (50 mg/100 mg elbasvir and  grazoprevir ) 1 qd</vt:lpstr>
      <vt:lpstr>Παρουσίαση του PowerPoint</vt:lpstr>
      <vt:lpstr> Sofosbuvir -  400 mg tablets  qd      </vt:lpstr>
      <vt:lpstr>HIV (Ιός Ανθρώπινης Ανοσοανεπάρκειας)-αντιρετροϊκή αγωγή ART</vt:lpstr>
      <vt:lpstr>Κατηγορίες Αντιρετροϊκών   Φαρμάκων (ARV)</vt:lpstr>
      <vt:lpstr> Paul E. Sax, MD NEJM JOURNAL WATCH INFECTIOUS DISEASES   Nonember 3d  2019 Ορισμένα αποσύρονται ή  ανακαλούνται  πχ  stavudine, didanosine  (σε ορισμένα κράτη ΕΜΑ )</vt:lpstr>
      <vt:lpstr>Νουκλεοσ(τ)ιδικά αντιρετροϊκά NRTIs</vt:lpstr>
      <vt:lpstr>μη νουκλεοσιδικά ανάλογα NNRTIs</vt:lpstr>
      <vt:lpstr>Μaraviroc  25 , 75  , 150 και 300 mg  tablet </vt:lpstr>
      <vt:lpstr> enfuvirtide   90 mg/ml powder and solvent for solution for  injection each vial contains 108 mg  </vt:lpstr>
      <vt:lpstr>Cobicistat   150 mg tabl qd</vt:lpstr>
      <vt:lpstr>Ritonavir   sachet powder for oral suspension 100 mg of ritonavir ( qd – bid ανάλογα με συνδυασμό φαρμάκων )</vt:lpstr>
      <vt:lpstr>Αντι-ιϊκά  φάρμακα  γρίπης Α &amp; Β</vt:lpstr>
      <vt:lpstr>Oseltamivir  75 mg  qd</vt:lpstr>
      <vt:lpstr>Μηχανισμός  δράσης   Oseltamivir       Reproduced from Wikipedia common</vt:lpstr>
      <vt:lpstr>αμανταδίνη (amantadine)</vt:lpstr>
      <vt:lpstr>Αντι-ιϊκά  φάρμακα RSV</vt:lpstr>
      <vt:lpstr>Σύνθεση φαρμάκων SARS-CoV-2  severe acute respiratory syndrome  coronavirus 2</vt:lpstr>
      <vt:lpstr> φαρμακολογικοί στόχοι SARSCoV-2- αντι-ιΐκά φάρμακα </vt:lpstr>
      <vt:lpstr>Αντιιΐκά  φάρμακα  Covid – 19 </vt:lpstr>
      <vt:lpstr> nirmatrelvir 150 mg / ritonavir 100 mg  2 tabl  + 1 tabl  bid</vt:lpstr>
      <vt:lpstr>Remdesivir 100 mg concentrate for solution for infusion 100mg qd  iv</vt:lpstr>
      <vt:lpstr>Molnupiravir  200 mg  capsules 800 mg bid</vt:lpstr>
      <vt:lpstr> Lopinavir+ ritonavir  (80 mg + 20 mg) / ml  oral solution  -  5 ml bid</vt:lpstr>
      <vt:lpstr>  Baricitinib  για covid -19   2 mg+4 mg  tabl (1-2 tabl qd)  </vt:lpstr>
      <vt:lpstr>Favipiravir  Tabl 200mg  800 mg bid</vt:lpstr>
      <vt:lpstr>  Anakinra   100 mg/0.67 ml solution for injection in pre-filled syringe 100 mg  qd subcutaneously  </vt:lpstr>
      <vt:lpstr>Ιός ευλογιάς : Tecovirimat - 200mg caps  600mg bid- Brincidofovir, 100 mg tabl -200 mg  once weekly  2 doses ( Days 1 - 8)</vt:lpstr>
      <vt:lpstr> Συμπερασματικά  περί αντιϊκών φαρμάκων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Αντι-ϊικά  φάρμακα</dc:title>
  <dc:creator>Αντωνία</dc:creator>
  <cp:lastModifiedBy>Άγγελος Παπανικολάου</cp:lastModifiedBy>
  <cp:revision>1603</cp:revision>
  <dcterms:created xsi:type="dcterms:W3CDTF">2022-03-31T00:07:47Z</dcterms:created>
  <dcterms:modified xsi:type="dcterms:W3CDTF">2025-08-28T08:59:28Z</dcterms:modified>
  <cp:contentStatus/>
</cp:coreProperties>
</file>